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5" r:id="rId3"/>
    <p:sldId id="292" r:id="rId4"/>
    <p:sldId id="295" r:id="rId5"/>
    <p:sldId id="289" r:id="rId6"/>
    <p:sldId id="294" r:id="rId7"/>
    <p:sldId id="290" r:id="rId8"/>
    <p:sldId id="298" r:id="rId9"/>
    <p:sldId id="291" r:id="rId10"/>
    <p:sldId id="296" r:id="rId11"/>
    <p:sldId id="29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416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958"/>
    <p:restoredTop sz="95588"/>
  </p:normalViewPr>
  <p:slideViewPr>
    <p:cSldViewPr snapToGrid="0" snapToObjects="1">
      <p:cViewPr varScale="1">
        <p:scale>
          <a:sx n="104" d="100"/>
          <a:sy n="104" d="100"/>
        </p:scale>
        <p:origin x="232" y="2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8A78D-678C-384D-83DF-6331867145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4E8B905-AD79-1642-8FB0-758EA9C046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6FFEA64-9BE8-D542-B080-C67AF46707D4}"/>
              </a:ext>
            </a:extLst>
          </p:cNvPr>
          <p:cNvSpPr>
            <a:spLocks noGrp="1"/>
          </p:cNvSpPr>
          <p:nvPr>
            <p:ph type="dt" sz="half" idx="10"/>
          </p:nvPr>
        </p:nvSpPr>
        <p:spPr/>
        <p:txBody>
          <a:bodyPr/>
          <a:lstStyle/>
          <a:p>
            <a:fld id="{729B11D5-2C0C-2F41-A68A-9B3648962BCC}" type="datetimeFigureOut">
              <a:rPr lang="en-US" smtClean="0"/>
              <a:t>8/15/22</a:t>
            </a:fld>
            <a:endParaRPr lang="en-US"/>
          </a:p>
        </p:txBody>
      </p:sp>
      <p:sp>
        <p:nvSpPr>
          <p:cNvPr id="5" name="Footer Placeholder 4">
            <a:extLst>
              <a:ext uri="{FF2B5EF4-FFF2-40B4-BE49-F238E27FC236}">
                <a16:creationId xmlns:a16="http://schemas.microsoft.com/office/drawing/2014/main" id="{983B9591-75C6-A249-ADB3-6B6ACCAF00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95EEA5-1563-7743-B854-1E1317CF9826}"/>
              </a:ext>
            </a:extLst>
          </p:cNvPr>
          <p:cNvSpPr>
            <a:spLocks noGrp="1"/>
          </p:cNvSpPr>
          <p:nvPr>
            <p:ph type="sldNum" sz="quarter" idx="12"/>
          </p:nvPr>
        </p:nvSpPr>
        <p:spPr/>
        <p:txBody>
          <a:bodyPr/>
          <a:lstStyle/>
          <a:p>
            <a:fld id="{18129D08-9621-024E-83D9-15307F21D551}" type="slidenum">
              <a:rPr lang="en-US" smtClean="0"/>
              <a:t>‹#›</a:t>
            </a:fld>
            <a:endParaRPr lang="en-US"/>
          </a:p>
        </p:txBody>
      </p:sp>
    </p:spTree>
    <p:extLst>
      <p:ext uri="{BB962C8B-B14F-4D97-AF65-F5344CB8AC3E}">
        <p14:creationId xmlns:p14="http://schemas.microsoft.com/office/powerpoint/2010/main" val="2998541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44B8D-834A-7743-972E-CBBADFE515B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743605-33D6-434A-AD16-C937E5F8286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D003A7-6814-8346-B8D8-6B32CBC518DC}"/>
              </a:ext>
            </a:extLst>
          </p:cNvPr>
          <p:cNvSpPr>
            <a:spLocks noGrp="1"/>
          </p:cNvSpPr>
          <p:nvPr>
            <p:ph type="dt" sz="half" idx="10"/>
          </p:nvPr>
        </p:nvSpPr>
        <p:spPr/>
        <p:txBody>
          <a:bodyPr/>
          <a:lstStyle/>
          <a:p>
            <a:fld id="{729B11D5-2C0C-2F41-A68A-9B3648962BCC}" type="datetimeFigureOut">
              <a:rPr lang="en-US" smtClean="0"/>
              <a:t>8/15/22</a:t>
            </a:fld>
            <a:endParaRPr lang="en-US"/>
          </a:p>
        </p:txBody>
      </p:sp>
      <p:sp>
        <p:nvSpPr>
          <p:cNvPr id="5" name="Footer Placeholder 4">
            <a:extLst>
              <a:ext uri="{FF2B5EF4-FFF2-40B4-BE49-F238E27FC236}">
                <a16:creationId xmlns:a16="http://schemas.microsoft.com/office/drawing/2014/main" id="{5CDE2BE5-B3D4-AC48-9E60-0216C8DAD3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4F635C-5FBD-CB47-A70F-FFD38BC935A1}"/>
              </a:ext>
            </a:extLst>
          </p:cNvPr>
          <p:cNvSpPr>
            <a:spLocks noGrp="1"/>
          </p:cNvSpPr>
          <p:nvPr>
            <p:ph type="sldNum" sz="quarter" idx="12"/>
          </p:nvPr>
        </p:nvSpPr>
        <p:spPr/>
        <p:txBody>
          <a:bodyPr/>
          <a:lstStyle/>
          <a:p>
            <a:fld id="{18129D08-9621-024E-83D9-15307F21D551}" type="slidenum">
              <a:rPr lang="en-US" smtClean="0"/>
              <a:t>‹#›</a:t>
            </a:fld>
            <a:endParaRPr lang="en-US"/>
          </a:p>
        </p:txBody>
      </p:sp>
    </p:spTree>
    <p:extLst>
      <p:ext uri="{BB962C8B-B14F-4D97-AF65-F5344CB8AC3E}">
        <p14:creationId xmlns:p14="http://schemas.microsoft.com/office/powerpoint/2010/main" val="2503496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77107E-5E64-E043-9646-C7923F81560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8D8145-33DB-534B-AF0C-98B4F4D34CC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7783C-DD01-3B45-B761-8E4D83275748}"/>
              </a:ext>
            </a:extLst>
          </p:cNvPr>
          <p:cNvSpPr>
            <a:spLocks noGrp="1"/>
          </p:cNvSpPr>
          <p:nvPr>
            <p:ph type="dt" sz="half" idx="10"/>
          </p:nvPr>
        </p:nvSpPr>
        <p:spPr/>
        <p:txBody>
          <a:bodyPr/>
          <a:lstStyle/>
          <a:p>
            <a:fld id="{729B11D5-2C0C-2F41-A68A-9B3648962BCC}" type="datetimeFigureOut">
              <a:rPr lang="en-US" smtClean="0"/>
              <a:t>8/15/22</a:t>
            </a:fld>
            <a:endParaRPr lang="en-US"/>
          </a:p>
        </p:txBody>
      </p:sp>
      <p:sp>
        <p:nvSpPr>
          <p:cNvPr id="5" name="Footer Placeholder 4">
            <a:extLst>
              <a:ext uri="{FF2B5EF4-FFF2-40B4-BE49-F238E27FC236}">
                <a16:creationId xmlns:a16="http://schemas.microsoft.com/office/drawing/2014/main" id="{0907454E-FC3A-1940-9537-198281D862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EE7B91-E36B-D046-86E9-982960CF8836}"/>
              </a:ext>
            </a:extLst>
          </p:cNvPr>
          <p:cNvSpPr>
            <a:spLocks noGrp="1"/>
          </p:cNvSpPr>
          <p:nvPr>
            <p:ph type="sldNum" sz="quarter" idx="12"/>
          </p:nvPr>
        </p:nvSpPr>
        <p:spPr/>
        <p:txBody>
          <a:bodyPr/>
          <a:lstStyle/>
          <a:p>
            <a:fld id="{18129D08-9621-024E-83D9-15307F21D551}" type="slidenum">
              <a:rPr lang="en-US" smtClean="0"/>
              <a:t>‹#›</a:t>
            </a:fld>
            <a:endParaRPr lang="en-US"/>
          </a:p>
        </p:txBody>
      </p:sp>
    </p:spTree>
    <p:extLst>
      <p:ext uri="{BB962C8B-B14F-4D97-AF65-F5344CB8AC3E}">
        <p14:creationId xmlns:p14="http://schemas.microsoft.com/office/powerpoint/2010/main" val="4125008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7246D-EEC2-4749-A42A-68921AB620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31B683-54BD-1F4E-BAC5-E8000A4A560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A05162-2EC7-584A-B496-AA0A5F0E2C5A}"/>
              </a:ext>
            </a:extLst>
          </p:cNvPr>
          <p:cNvSpPr>
            <a:spLocks noGrp="1"/>
          </p:cNvSpPr>
          <p:nvPr>
            <p:ph type="dt" sz="half" idx="10"/>
          </p:nvPr>
        </p:nvSpPr>
        <p:spPr/>
        <p:txBody>
          <a:bodyPr/>
          <a:lstStyle/>
          <a:p>
            <a:fld id="{729B11D5-2C0C-2F41-A68A-9B3648962BCC}" type="datetimeFigureOut">
              <a:rPr lang="en-US" smtClean="0"/>
              <a:t>8/15/22</a:t>
            </a:fld>
            <a:endParaRPr lang="en-US"/>
          </a:p>
        </p:txBody>
      </p:sp>
      <p:sp>
        <p:nvSpPr>
          <p:cNvPr id="5" name="Footer Placeholder 4">
            <a:extLst>
              <a:ext uri="{FF2B5EF4-FFF2-40B4-BE49-F238E27FC236}">
                <a16:creationId xmlns:a16="http://schemas.microsoft.com/office/drawing/2014/main" id="{33812513-B552-4A46-A68B-D37F858B92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C6D5C8-BDB2-EB42-8E1D-58B9791ED43A}"/>
              </a:ext>
            </a:extLst>
          </p:cNvPr>
          <p:cNvSpPr>
            <a:spLocks noGrp="1"/>
          </p:cNvSpPr>
          <p:nvPr>
            <p:ph type="sldNum" sz="quarter" idx="12"/>
          </p:nvPr>
        </p:nvSpPr>
        <p:spPr/>
        <p:txBody>
          <a:bodyPr/>
          <a:lstStyle/>
          <a:p>
            <a:fld id="{18129D08-9621-024E-83D9-15307F21D551}" type="slidenum">
              <a:rPr lang="en-US" smtClean="0"/>
              <a:t>‹#›</a:t>
            </a:fld>
            <a:endParaRPr lang="en-US"/>
          </a:p>
        </p:txBody>
      </p:sp>
    </p:spTree>
    <p:extLst>
      <p:ext uri="{BB962C8B-B14F-4D97-AF65-F5344CB8AC3E}">
        <p14:creationId xmlns:p14="http://schemas.microsoft.com/office/powerpoint/2010/main" val="3092482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1CFBA-19BF-F143-A12A-45BEDB40C1C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CD803FE-1BE4-0A48-896E-2A75AF99E5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C5C90D-985C-9948-8490-DF8424520154}"/>
              </a:ext>
            </a:extLst>
          </p:cNvPr>
          <p:cNvSpPr>
            <a:spLocks noGrp="1"/>
          </p:cNvSpPr>
          <p:nvPr>
            <p:ph type="dt" sz="half" idx="10"/>
          </p:nvPr>
        </p:nvSpPr>
        <p:spPr/>
        <p:txBody>
          <a:bodyPr/>
          <a:lstStyle/>
          <a:p>
            <a:fld id="{729B11D5-2C0C-2F41-A68A-9B3648962BCC}" type="datetimeFigureOut">
              <a:rPr lang="en-US" smtClean="0"/>
              <a:t>8/15/22</a:t>
            </a:fld>
            <a:endParaRPr lang="en-US"/>
          </a:p>
        </p:txBody>
      </p:sp>
      <p:sp>
        <p:nvSpPr>
          <p:cNvPr id="5" name="Footer Placeholder 4">
            <a:extLst>
              <a:ext uri="{FF2B5EF4-FFF2-40B4-BE49-F238E27FC236}">
                <a16:creationId xmlns:a16="http://schemas.microsoft.com/office/drawing/2014/main" id="{1D82AA77-F8CE-344F-9FC0-A6E2D5DCFB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13738D-58B6-9C49-B3E8-CAC54B794FCC}"/>
              </a:ext>
            </a:extLst>
          </p:cNvPr>
          <p:cNvSpPr>
            <a:spLocks noGrp="1"/>
          </p:cNvSpPr>
          <p:nvPr>
            <p:ph type="sldNum" sz="quarter" idx="12"/>
          </p:nvPr>
        </p:nvSpPr>
        <p:spPr/>
        <p:txBody>
          <a:bodyPr/>
          <a:lstStyle/>
          <a:p>
            <a:fld id="{18129D08-9621-024E-83D9-15307F21D551}" type="slidenum">
              <a:rPr lang="en-US" smtClean="0"/>
              <a:t>‹#›</a:t>
            </a:fld>
            <a:endParaRPr lang="en-US"/>
          </a:p>
        </p:txBody>
      </p:sp>
    </p:spTree>
    <p:extLst>
      <p:ext uri="{BB962C8B-B14F-4D97-AF65-F5344CB8AC3E}">
        <p14:creationId xmlns:p14="http://schemas.microsoft.com/office/powerpoint/2010/main" val="4004534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3297C-E371-BB48-9787-7096441BB5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407A14-A297-BB4B-8FB3-5F97D2380D2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54414B-9781-BF4F-A790-7D25D06617F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E3A2330-6749-F942-8138-1A8B9E5EED5C}"/>
              </a:ext>
            </a:extLst>
          </p:cNvPr>
          <p:cNvSpPr>
            <a:spLocks noGrp="1"/>
          </p:cNvSpPr>
          <p:nvPr>
            <p:ph type="dt" sz="half" idx="10"/>
          </p:nvPr>
        </p:nvSpPr>
        <p:spPr/>
        <p:txBody>
          <a:bodyPr/>
          <a:lstStyle/>
          <a:p>
            <a:fld id="{729B11D5-2C0C-2F41-A68A-9B3648962BCC}" type="datetimeFigureOut">
              <a:rPr lang="en-US" smtClean="0"/>
              <a:t>8/15/22</a:t>
            </a:fld>
            <a:endParaRPr lang="en-US"/>
          </a:p>
        </p:txBody>
      </p:sp>
      <p:sp>
        <p:nvSpPr>
          <p:cNvPr id="6" name="Footer Placeholder 5">
            <a:extLst>
              <a:ext uri="{FF2B5EF4-FFF2-40B4-BE49-F238E27FC236}">
                <a16:creationId xmlns:a16="http://schemas.microsoft.com/office/drawing/2014/main" id="{1F8B08C8-EB4A-1745-A85A-F80C956425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7C4F6B-C89D-6B4B-B1AF-852CB5A32FA9}"/>
              </a:ext>
            </a:extLst>
          </p:cNvPr>
          <p:cNvSpPr>
            <a:spLocks noGrp="1"/>
          </p:cNvSpPr>
          <p:nvPr>
            <p:ph type="sldNum" sz="quarter" idx="12"/>
          </p:nvPr>
        </p:nvSpPr>
        <p:spPr/>
        <p:txBody>
          <a:bodyPr/>
          <a:lstStyle/>
          <a:p>
            <a:fld id="{18129D08-9621-024E-83D9-15307F21D551}" type="slidenum">
              <a:rPr lang="en-US" smtClean="0"/>
              <a:t>‹#›</a:t>
            </a:fld>
            <a:endParaRPr lang="en-US"/>
          </a:p>
        </p:txBody>
      </p:sp>
    </p:spTree>
    <p:extLst>
      <p:ext uri="{BB962C8B-B14F-4D97-AF65-F5344CB8AC3E}">
        <p14:creationId xmlns:p14="http://schemas.microsoft.com/office/powerpoint/2010/main" val="4084153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E72BE-B431-CB43-BBE7-BE61F692AB7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86790C0-0470-2A40-9AEF-E06E6423C8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69C8E35-CC03-2749-AF3A-483124D4EB8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468EFBA-6804-9849-A884-D675C09A44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0E4FCB-DC7C-A840-B304-08DADC8F8B8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9C5C7F2-808E-F141-AF0F-12B9C990BA09}"/>
              </a:ext>
            </a:extLst>
          </p:cNvPr>
          <p:cNvSpPr>
            <a:spLocks noGrp="1"/>
          </p:cNvSpPr>
          <p:nvPr>
            <p:ph type="dt" sz="half" idx="10"/>
          </p:nvPr>
        </p:nvSpPr>
        <p:spPr/>
        <p:txBody>
          <a:bodyPr/>
          <a:lstStyle/>
          <a:p>
            <a:fld id="{729B11D5-2C0C-2F41-A68A-9B3648962BCC}" type="datetimeFigureOut">
              <a:rPr lang="en-US" smtClean="0"/>
              <a:t>8/15/22</a:t>
            </a:fld>
            <a:endParaRPr lang="en-US"/>
          </a:p>
        </p:txBody>
      </p:sp>
      <p:sp>
        <p:nvSpPr>
          <p:cNvPr id="8" name="Footer Placeholder 7">
            <a:extLst>
              <a:ext uri="{FF2B5EF4-FFF2-40B4-BE49-F238E27FC236}">
                <a16:creationId xmlns:a16="http://schemas.microsoft.com/office/drawing/2014/main" id="{7B97B85F-66A6-7347-9CC9-79C9F2BAB6F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FA8EFF7-1862-0E48-8476-28BBD3825AF0}"/>
              </a:ext>
            </a:extLst>
          </p:cNvPr>
          <p:cNvSpPr>
            <a:spLocks noGrp="1"/>
          </p:cNvSpPr>
          <p:nvPr>
            <p:ph type="sldNum" sz="quarter" idx="12"/>
          </p:nvPr>
        </p:nvSpPr>
        <p:spPr/>
        <p:txBody>
          <a:bodyPr/>
          <a:lstStyle/>
          <a:p>
            <a:fld id="{18129D08-9621-024E-83D9-15307F21D551}" type="slidenum">
              <a:rPr lang="en-US" smtClean="0"/>
              <a:t>‹#›</a:t>
            </a:fld>
            <a:endParaRPr lang="en-US"/>
          </a:p>
        </p:txBody>
      </p:sp>
    </p:spTree>
    <p:extLst>
      <p:ext uri="{BB962C8B-B14F-4D97-AF65-F5344CB8AC3E}">
        <p14:creationId xmlns:p14="http://schemas.microsoft.com/office/powerpoint/2010/main" val="2522599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5FACC-FC38-4F46-86A2-D272349003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13C102F-BB47-DC49-A879-CD38D30EACEB}"/>
              </a:ext>
            </a:extLst>
          </p:cNvPr>
          <p:cNvSpPr>
            <a:spLocks noGrp="1"/>
          </p:cNvSpPr>
          <p:nvPr>
            <p:ph type="dt" sz="half" idx="10"/>
          </p:nvPr>
        </p:nvSpPr>
        <p:spPr/>
        <p:txBody>
          <a:bodyPr/>
          <a:lstStyle/>
          <a:p>
            <a:fld id="{729B11D5-2C0C-2F41-A68A-9B3648962BCC}" type="datetimeFigureOut">
              <a:rPr lang="en-US" smtClean="0"/>
              <a:t>8/15/22</a:t>
            </a:fld>
            <a:endParaRPr lang="en-US"/>
          </a:p>
        </p:txBody>
      </p:sp>
      <p:sp>
        <p:nvSpPr>
          <p:cNvPr id="4" name="Footer Placeholder 3">
            <a:extLst>
              <a:ext uri="{FF2B5EF4-FFF2-40B4-BE49-F238E27FC236}">
                <a16:creationId xmlns:a16="http://schemas.microsoft.com/office/drawing/2014/main" id="{CCCDC580-1B76-5941-BE77-058909D344B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62F7EC4-E9A8-F948-B915-4ED84FE64A3E}"/>
              </a:ext>
            </a:extLst>
          </p:cNvPr>
          <p:cNvSpPr>
            <a:spLocks noGrp="1"/>
          </p:cNvSpPr>
          <p:nvPr>
            <p:ph type="sldNum" sz="quarter" idx="12"/>
          </p:nvPr>
        </p:nvSpPr>
        <p:spPr/>
        <p:txBody>
          <a:bodyPr/>
          <a:lstStyle/>
          <a:p>
            <a:fld id="{18129D08-9621-024E-83D9-15307F21D551}" type="slidenum">
              <a:rPr lang="en-US" smtClean="0"/>
              <a:t>‹#›</a:t>
            </a:fld>
            <a:endParaRPr lang="en-US"/>
          </a:p>
        </p:txBody>
      </p:sp>
    </p:spTree>
    <p:extLst>
      <p:ext uri="{BB962C8B-B14F-4D97-AF65-F5344CB8AC3E}">
        <p14:creationId xmlns:p14="http://schemas.microsoft.com/office/powerpoint/2010/main" val="474779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885B1C-CBEB-144F-B621-9D9D8C6B3024}"/>
              </a:ext>
            </a:extLst>
          </p:cNvPr>
          <p:cNvSpPr>
            <a:spLocks noGrp="1"/>
          </p:cNvSpPr>
          <p:nvPr>
            <p:ph type="dt" sz="half" idx="10"/>
          </p:nvPr>
        </p:nvSpPr>
        <p:spPr/>
        <p:txBody>
          <a:bodyPr/>
          <a:lstStyle/>
          <a:p>
            <a:fld id="{729B11D5-2C0C-2F41-A68A-9B3648962BCC}" type="datetimeFigureOut">
              <a:rPr lang="en-US" smtClean="0"/>
              <a:t>8/15/22</a:t>
            </a:fld>
            <a:endParaRPr lang="en-US"/>
          </a:p>
        </p:txBody>
      </p:sp>
      <p:sp>
        <p:nvSpPr>
          <p:cNvPr id="3" name="Footer Placeholder 2">
            <a:extLst>
              <a:ext uri="{FF2B5EF4-FFF2-40B4-BE49-F238E27FC236}">
                <a16:creationId xmlns:a16="http://schemas.microsoft.com/office/drawing/2014/main" id="{575524BC-0F52-B644-94D4-75E14008DA0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9E98402-88BC-2844-8D34-01A0DAF2E074}"/>
              </a:ext>
            </a:extLst>
          </p:cNvPr>
          <p:cNvSpPr>
            <a:spLocks noGrp="1"/>
          </p:cNvSpPr>
          <p:nvPr>
            <p:ph type="sldNum" sz="quarter" idx="12"/>
          </p:nvPr>
        </p:nvSpPr>
        <p:spPr/>
        <p:txBody>
          <a:bodyPr/>
          <a:lstStyle/>
          <a:p>
            <a:fld id="{18129D08-9621-024E-83D9-15307F21D551}" type="slidenum">
              <a:rPr lang="en-US" smtClean="0"/>
              <a:t>‹#›</a:t>
            </a:fld>
            <a:endParaRPr lang="en-US"/>
          </a:p>
        </p:txBody>
      </p:sp>
    </p:spTree>
    <p:extLst>
      <p:ext uri="{BB962C8B-B14F-4D97-AF65-F5344CB8AC3E}">
        <p14:creationId xmlns:p14="http://schemas.microsoft.com/office/powerpoint/2010/main" val="600168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6A485-0F9B-9840-A694-FA8A1BEBF0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94180E1-3B80-CF4B-9AA4-D99148FA10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7A561D3-02A1-D44B-A3D3-C8157D887F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9D2DDF-8550-2E4A-B6DB-CFFD9A2CF137}"/>
              </a:ext>
            </a:extLst>
          </p:cNvPr>
          <p:cNvSpPr>
            <a:spLocks noGrp="1"/>
          </p:cNvSpPr>
          <p:nvPr>
            <p:ph type="dt" sz="half" idx="10"/>
          </p:nvPr>
        </p:nvSpPr>
        <p:spPr/>
        <p:txBody>
          <a:bodyPr/>
          <a:lstStyle/>
          <a:p>
            <a:fld id="{729B11D5-2C0C-2F41-A68A-9B3648962BCC}" type="datetimeFigureOut">
              <a:rPr lang="en-US" smtClean="0"/>
              <a:t>8/15/22</a:t>
            </a:fld>
            <a:endParaRPr lang="en-US"/>
          </a:p>
        </p:txBody>
      </p:sp>
      <p:sp>
        <p:nvSpPr>
          <p:cNvPr id="6" name="Footer Placeholder 5">
            <a:extLst>
              <a:ext uri="{FF2B5EF4-FFF2-40B4-BE49-F238E27FC236}">
                <a16:creationId xmlns:a16="http://schemas.microsoft.com/office/drawing/2014/main" id="{AB36F52E-6DC0-FA47-94C3-660DE1FA67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F8459F-AB52-2645-A076-C0050A668313}"/>
              </a:ext>
            </a:extLst>
          </p:cNvPr>
          <p:cNvSpPr>
            <a:spLocks noGrp="1"/>
          </p:cNvSpPr>
          <p:nvPr>
            <p:ph type="sldNum" sz="quarter" idx="12"/>
          </p:nvPr>
        </p:nvSpPr>
        <p:spPr/>
        <p:txBody>
          <a:bodyPr/>
          <a:lstStyle/>
          <a:p>
            <a:fld id="{18129D08-9621-024E-83D9-15307F21D551}" type="slidenum">
              <a:rPr lang="en-US" smtClean="0"/>
              <a:t>‹#›</a:t>
            </a:fld>
            <a:endParaRPr lang="en-US"/>
          </a:p>
        </p:txBody>
      </p:sp>
    </p:spTree>
    <p:extLst>
      <p:ext uri="{BB962C8B-B14F-4D97-AF65-F5344CB8AC3E}">
        <p14:creationId xmlns:p14="http://schemas.microsoft.com/office/powerpoint/2010/main" val="4218848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59E2A-4520-9F44-9084-6C6EC743C7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5A7886B-62A1-F94C-9646-624DF9DDE1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52DCC49-803D-9745-A67E-2D340C6619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2B8856-8EB4-A54E-A800-34B598EB438F}"/>
              </a:ext>
            </a:extLst>
          </p:cNvPr>
          <p:cNvSpPr>
            <a:spLocks noGrp="1"/>
          </p:cNvSpPr>
          <p:nvPr>
            <p:ph type="dt" sz="half" idx="10"/>
          </p:nvPr>
        </p:nvSpPr>
        <p:spPr/>
        <p:txBody>
          <a:bodyPr/>
          <a:lstStyle/>
          <a:p>
            <a:fld id="{729B11D5-2C0C-2F41-A68A-9B3648962BCC}" type="datetimeFigureOut">
              <a:rPr lang="en-US" smtClean="0"/>
              <a:t>8/15/22</a:t>
            </a:fld>
            <a:endParaRPr lang="en-US"/>
          </a:p>
        </p:txBody>
      </p:sp>
      <p:sp>
        <p:nvSpPr>
          <p:cNvPr id="6" name="Footer Placeholder 5">
            <a:extLst>
              <a:ext uri="{FF2B5EF4-FFF2-40B4-BE49-F238E27FC236}">
                <a16:creationId xmlns:a16="http://schemas.microsoft.com/office/drawing/2014/main" id="{425F002B-4303-004C-9C95-B725D39A7D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928C8D-87D7-1E48-9BA9-FA4F254001E8}"/>
              </a:ext>
            </a:extLst>
          </p:cNvPr>
          <p:cNvSpPr>
            <a:spLocks noGrp="1"/>
          </p:cNvSpPr>
          <p:nvPr>
            <p:ph type="sldNum" sz="quarter" idx="12"/>
          </p:nvPr>
        </p:nvSpPr>
        <p:spPr/>
        <p:txBody>
          <a:bodyPr/>
          <a:lstStyle/>
          <a:p>
            <a:fld id="{18129D08-9621-024E-83D9-15307F21D551}" type="slidenum">
              <a:rPr lang="en-US" smtClean="0"/>
              <a:t>‹#›</a:t>
            </a:fld>
            <a:endParaRPr lang="en-US"/>
          </a:p>
        </p:txBody>
      </p:sp>
    </p:spTree>
    <p:extLst>
      <p:ext uri="{BB962C8B-B14F-4D97-AF65-F5344CB8AC3E}">
        <p14:creationId xmlns:p14="http://schemas.microsoft.com/office/powerpoint/2010/main" val="959964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14FA4D-CB74-4F43-84D6-048DC55961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D07DA03-7690-A248-B2A6-40A322FEE7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AAE2E0-AB12-4B43-A3C3-7D5C8752C1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9B11D5-2C0C-2F41-A68A-9B3648962BCC}" type="datetimeFigureOut">
              <a:rPr lang="en-US" smtClean="0"/>
              <a:t>8/15/22</a:t>
            </a:fld>
            <a:endParaRPr lang="en-US"/>
          </a:p>
        </p:txBody>
      </p:sp>
      <p:sp>
        <p:nvSpPr>
          <p:cNvPr id="5" name="Footer Placeholder 4">
            <a:extLst>
              <a:ext uri="{FF2B5EF4-FFF2-40B4-BE49-F238E27FC236}">
                <a16:creationId xmlns:a16="http://schemas.microsoft.com/office/drawing/2014/main" id="{60073181-6CA9-7E4C-A3E8-36E6B4BFF8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A61FD12-274C-D448-B94A-B44D938CDD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129D08-9621-024E-83D9-15307F21D551}" type="slidenum">
              <a:rPr lang="en-US" smtClean="0"/>
              <a:t>‹#›</a:t>
            </a:fld>
            <a:endParaRPr lang="en-US"/>
          </a:p>
        </p:txBody>
      </p:sp>
    </p:spTree>
    <p:extLst>
      <p:ext uri="{BB962C8B-B14F-4D97-AF65-F5344CB8AC3E}">
        <p14:creationId xmlns:p14="http://schemas.microsoft.com/office/powerpoint/2010/main" val="9827062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mailto:jmonts@pearlk12.com" TargetMode="External"/><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6D4DFF-520F-1470-049F-447B51511B21}"/>
              </a:ext>
            </a:extLst>
          </p:cNvPr>
          <p:cNvSpPr txBox="1"/>
          <p:nvPr/>
        </p:nvSpPr>
        <p:spPr>
          <a:xfrm>
            <a:off x="1804087" y="4275437"/>
            <a:ext cx="9238735" cy="1046440"/>
          </a:xfrm>
          <a:prstGeom prst="rect">
            <a:avLst/>
          </a:prstGeom>
          <a:noFill/>
        </p:spPr>
        <p:txBody>
          <a:bodyPr wrap="square" rtlCol="0">
            <a:spAutoFit/>
          </a:bodyPr>
          <a:lstStyle/>
          <a:p>
            <a:r>
              <a:rPr lang="en-US" sz="4400" dirty="0">
                <a:latin typeface="Janda Safe and Sound" panose="02000503000000020004" pitchFamily="2" charset="77"/>
              </a:rPr>
              <a:t>PLE is WILD About Learning!</a:t>
            </a:r>
          </a:p>
          <a:p>
            <a:endParaRPr lang="en-US" dirty="0"/>
          </a:p>
        </p:txBody>
      </p:sp>
    </p:spTree>
    <p:extLst>
      <p:ext uri="{BB962C8B-B14F-4D97-AF65-F5344CB8AC3E}">
        <p14:creationId xmlns:p14="http://schemas.microsoft.com/office/powerpoint/2010/main" val="2454850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1B8DED0-DBD0-59F3-A2B9-B961BD83A66D}"/>
              </a:ext>
            </a:extLst>
          </p:cNvPr>
          <p:cNvSpPr txBox="1"/>
          <p:nvPr/>
        </p:nvSpPr>
        <p:spPr>
          <a:xfrm>
            <a:off x="3643184" y="321276"/>
            <a:ext cx="4905632" cy="1015663"/>
          </a:xfrm>
          <a:prstGeom prst="rect">
            <a:avLst/>
          </a:prstGeom>
          <a:noFill/>
        </p:spPr>
        <p:txBody>
          <a:bodyPr wrap="square" rtlCol="0">
            <a:spAutoFit/>
          </a:bodyPr>
          <a:lstStyle/>
          <a:p>
            <a:r>
              <a:rPr lang="en-US" sz="6000" dirty="0">
                <a:latin typeface="Janda Happy Day" panose="02000505000000020003" pitchFamily="2" charset="77"/>
              </a:rPr>
              <a:t>Academics</a:t>
            </a:r>
          </a:p>
        </p:txBody>
      </p:sp>
      <p:sp>
        <p:nvSpPr>
          <p:cNvPr id="3" name="TextBox 2">
            <a:extLst>
              <a:ext uri="{FF2B5EF4-FFF2-40B4-BE49-F238E27FC236}">
                <a16:creationId xmlns:a16="http://schemas.microsoft.com/office/drawing/2014/main" id="{46B8674D-48B0-580C-9A68-DF6DCAF20189}"/>
              </a:ext>
            </a:extLst>
          </p:cNvPr>
          <p:cNvSpPr txBox="1"/>
          <p:nvPr/>
        </p:nvSpPr>
        <p:spPr>
          <a:xfrm>
            <a:off x="1847334" y="1336939"/>
            <a:ext cx="8843319" cy="1031051"/>
          </a:xfrm>
          <a:prstGeom prst="rect">
            <a:avLst/>
          </a:prstGeom>
          <a:noFill/>
        </p:spPr>
        <p:txBody>
          <a:bodyPr wrap="square" rtlCol="0">
            <a:spAutoFit/>
          </a:bodyPr>
          <a:lstStyle/>
          <a:p>
            <a:pPr algn="ctr"/>
            <a:r>
              <a:rPr lang="en-US" sz="1600" dirty="0">
                <a:latin typeface="Janda Safe and Sound" panose="02000503000000020004" pitchFamily="2" charset="77"/>
              </a:rPr>
              <a:t>Check newsletters for dates of tests! </a:t>
            </a:r>
          </a:p>
          <a:p>
            <a:pPr algn="ctr"/>
            <a:r>
              <a:rPr lang="en-US" sz="1600" dirty="0">
                <a:latin typeface="Janda Safe and Sound" panose="02000503000000020004" pitchFamily="2" charset="77"/>
              </a:rPr>
              <a:t>Progress reports and report cards are sent home every nine weeks.</a:t>
            </a:r>
          </a:p>
          <a:p>
            <a:pPr algn="ctr"/>
            <a:endParaRPr lang="en-US" sz="1100" dirty="0">
              <a:latin typeface="Janda Safe and Sound" panose="02000503000000020004" pitchFamily="2" charset="77"/>
            </a:endParaRPr>
          </a:p>
          <a:p>
            <a:pPr marL="285750" indent="-285750" algn="ctr">
              <a:buFont typeface="Arial" panose="020B0604020202020204" pitchFamily="34" charset="0"/>
              <a:buChar char="•"/>
            </a:pPr>
            <a:endParaRPr lang="en-US" dirty="0">
              <a:latin typeface="Janda Safe and Sound" panose="02000503000000020004" pitchFamily="2" charset="77"/>
            </a:endParaRPr>
          </a:p>
        </p:txBody>
      </p:sp>
      <p:sp>
        <p:nvSpPr>
          <p:cNvPr id="4" name="TextBox 3">
            <a:extLst>
              <a:ext uri="{FF2B5EF4-FFF2-40B4-BE49-F238E27FC236}">
                <a16:creationId xmlns:a16="http://schemas.microsoft.com/office/drawing/2014/main" id="{CB4753EB-064D-8692-31A8-56F0BDD783D8}"/>
              </a:ext>
            </a:extLst>
          </p:cNvPr>
          <p:cNvSpPr txBox="1"/>
          <p:nvPr/>
        </p:nvSpPr>
        <p:spPr>
          <a:xfrm>
            <a:off x="1112110" y="2086217"/>
            <a:ext cx="4983890" cy="2369880"/>
          </a:xfrm>
          <a:prstGeom prst="rect">
            <a:avLst/>
          </a:prstGeom>
          <a:noFill/>
        </p:spPr>
        <p:txBody>
          <a:bodyPr wrap="square" rtlCol="0">
            <a:spAutoFit/>
          </a:bodyPr>
          <a:lstStyle/>
          <a:p>
            <a:pPr algn="ctr"/>
            <a:r>
              <a:rPr lang="en-US" sz="1600" b="1" dirty="0">
                <a:latin typeface="Janda Safe and Sound" panose="02000503000000020004" pitchFamily="2" charset="77"/>
              </a:rPr>
              <a:t>End of Year Expectations</a:t>
            </a:r>
          </a:p>
          <a:p>
            <a:pPr algn="ctr"/>
            <a:endParaRPr lang="en-US" sz="1600" b="1" dirty="0">
              <a:latin typeface="Janda Safe and Sound" panose="02000503000000020004" pitchFamily="2" charset="77"/>
            </a:endParaRPr>
          </a:p>
          <a:p>
            <a:pPr marL="285750" indent="-285750" algn="ctr">
              <a:buFont typeface="Arial" panose="020B0604020202020204" pitchFamily="34" charset="0"/>
              <a:buChar char="•"/>
            </a:pPr>
            <a:r>
              <a:rPr lang="en-US" sz="1600" dirty="0">
                <a:latin typeface="Janda Safe and Sound" panose="02000503000000020004" pitchFamily="2" charset="77"/>
              </a:rPr>
              <a:t>read 20 </a:t>
            </a:r>
            <a:r>
              <a:rPr lang="en-US" sz="1600" dirty="0" err="1">
                <a:latin typeface="Janda Safe and Sound" panose="02000503000000020004" pitchFamily="2" charset="77"/>
              </a:rPr>
              <a:t>cwpm</a:t>
            </a:r>
            <a:endParaRPr lang="en-US" sz="1600" dirty="0">
              <a:latin typeface="Janda Safe and Sound" panose="02000503000000020004" pitchFamily="2" charset="77"/>
            </a:endParaRPr>
          </a:p>
          <a:p>
            <a:pPr marL="285750" indent="-285750" algn="ctr">
              <a:buFont typeface="Arial" panose="020B0604020202020204" pitchFamily="34" charset="0"/>
              <a:buChar char="•"/>
            </a:pPr>
            <a:r>
              <a:rPr lang="en-US" sz="1600" dirty="0">
                <a:latin typeface="Janda Safe and Sound" panose="02000503000000020004" pitchFamily="2" charset="77"/>
              </a:rPr>
              <a:t>add and subtract (numbers to 10)</a:t>
            </a:r>
          </a:p>
          <a:p>
            <a:pPr marL="285750" indent="-285750" algn="ctr">
              <a:buFont typeface="Arial" panose="020B0604020202020204" pitchFamily="34" charset="0"/>
              <a:buChar char="•"/>
            </a:pPr>
            <a:r>
              <a:rPr lang="en-US" sz="1600" dirty="0">
                <a:latin typeface="Janda Safe and Sound" panose="02000503000000020004" pitchFamily="2" charset="77"/>
              </a:rPr>
              <a:t>know shapes (2d &amp;3d), colors, patterns, sight words</a:t>
            </a:r>
          </a:p>
          <a:p>
            <a:pPr marL="285750" indent="-285750" algn="ctr">
              <a:buFont typeface="Arial" panose="020B0604020202020204" pitchFamily="34" charset="0"/>
              <a:buChar char="•"/>
            </a:pPr>
            <a:r>
              <a:rPr lang="en-US" sz="1600" dirty="0">
                <a:latin typeface="Janda Safe and Sound" panose="02000503000000020004" pitchFamily="2" charset="77"/>
              </a:rPr>
              <a:t>show grade appropriate handwriting</a:t>
            </a:r>
            <a:br>
              <a:rPr lang="en-US" dirty="0"/>
            </a:br>
            <a:endParaRPr lang="en-US" dirty="0">
              <a:solidFill>
                <a:srgbClr val="941651"/>
              </a:solidFill>
            </a:endParaRPr>
          </a:p>
          <a:p>
            <a:endParaRPr lang="en-US" dirty="0"/>
          </a:p>
        </p:txBody>
      </p:sp>
      <p:sp>
        <p:nvSpPr>
          <p:cNvPr id="5" name="TextBox 4">
            <a:extLst>
              <a:ext uri="{FF2B5EF4-FFF2-40B4-BE49-F238E27FC236}">
                <a16:creationId xmlns:a16="http://schemas.microsoft.com/office/drawing/2014/main" id="{3237BC7F-63E1-B341-5EEF-285365E48BD2}"/>
              </a:ext>
            </a:extLst>
          </p:cNvPr>
          <p:cNvSpPr txBox="1"/>
          <p:nvPr/>
        </p:nvSpPr>
        <p:spPr>
          <a:xfrm>
            <a:off x="5961105" y="2086217"/>
            <a:ext cx="5175421" cy="1846659"/>
          </a:xfrm>
          <a:prstGeom prst="rect">
            <a:avLst/>
          </a:prstGeom>
          <a:noFill/>
        </p:spPr>
        <p:txBody>
          <a:bodyPr wrap="square" rtlCol="0">
            <a:spAutoFit/>
          </a:bodyPr>
          <a:lstStyle/>
          <a:p>
            <a:pPr marL="285750" indent="-285750" algn="ctr">
              <a:buFont typeface="Arial" panose="020B0604020202020204" pitchFamily="34" charset="0"/>
              <a:buChar char="•"/>
            </a:pPr>
            <a:r>
              <a:rPr lang="en-US" sz="1600" b="1" dirty="0">
                <a:latin typeface="Janda Safe and Sound" panose="02000503000000020004" pitchFamily="2" charset="77"/>
              </a:rPr>
              <a:t>Goals</a:t>
            </a:r>
            <a:br>
              <a:rPr lang="en-US" sz="1600" dirty="0"/>
            </a:br>
            <a:endParaRPr lang="en-US" sz="1600" dirty="0"/>
          </a:p>
          <a:p>
            <a:pPr marL="285750" indent="-285750" algn="ctr">
              <a:buFont typeface="Arial" panose="020B0604020202020204" pitchFamily="34" charset="0"/>
              <a:buChar char="•"/>
            </a:pPr>
            <a:r>
              <a:rPr lang="en-US" sz="1600" b="1" u="sng" dirty="0">
                <a:latin typeface="Janda Safe and Sound" panose="02000503000000020004" pitchFamily="2" charset="77"/>
              </a:rPr>
              <a:t>December </a:t>
            </a:r>
            <a:r>
              <a:rPr lang="en-US" sz="1600" dirty="0">
                <a:latin typeface="Janda Safe and Sound" panose="02000503000000020004" pitchFamily="2" charset="77"/>
              </a:rPr>
              <a:t>-identify ALL letters/sounds</a:t>
            </a:r>
          </a:p>
          <a:p>
            <a:pPr marL="285750" indent="-285750" algn="ctr">
              <a:buFont typeface="Arial" panose="020B0604020202020204" pitchFamily="34" charset="0"/>
              <a:buChar char="•"/>
            </a:pPr>
            <a:r>
              <a:rPr lang="en-US" sz="1600" b="1" u="sng" dirty="0">
                <a:latin typeface="Janda Safe and Sound" panose="02000503000000020004" pitchFamily="2" charset="77"/>
              </a:rPr>
              <a:t>Feb. -</a:t>
            </a:r>
            <a:r>
              <a:rPr lang="en-US" sz="1600" dirty="0">
                <a:latin typeface="Janda Safe and Sound" panose="02000503000000020004" pitchFamily="2" charset="77"/>
              </a:rPr>
              <a:t>Read 10 correct words per minute</a:t>
            </a:r>
          </a:p>
          <a:p>
            <a:pPr marL="285750" indent="-285750" algn="ctr">
              <a:buFont typeface="Arial" panose="020B0604020202020204" pitchFamily="34" charset="0"/>
              <a:buChar char="•"/>
            </a:pPr>
            <a:r>
              <a:rPr lang="en-US" sz="1600" b="1" u="sng" dirty="0">
                <a:latin typeface="Janda Safe and Sound" panose="02000503000000020004" pitchFamily="2" charset="77"/>
              </a:rPr>
              <a:t>March </a:t>
            </a:r>
            <a:r>
              <a:rPr lang="en-US" sz="1600" dirty="0">
                <a:latin typeface="Janda Safe and Sound" panose="02000503000000020004" pitchFamily="2" charset="77"/>
              </a:rPr>
              <a:t>-Read 15 correct words per minute</a:t>
            </a:r>
          </a:p>
          <a:p>
            <a:pPr marL="285750" indent="-285750" algn="ctr">
              <a:buFont typeface="Arial" panose="020B0604020202020204" pitchFamily="34" charset="0"/>
              <a:buChar char="•"/>
            </a:pPr>
            <a:r>
              <a:rPr lang="en-US" sz="1600" b="1" u="sng" dirty="0">
                <a:latin typeface="Janda Safe and Sound" panose="02000503000000020004" pitchFamily="2" charset="77"/>
              </a:rPr>
              <a:t>April </a:t>
            </a:r>
            <a:r>
              <a:rPr lang="en-US" sz="1600" dirty="0">
                <a:latin typeface="Janda Safe and Sound" panose="02000503000000020004" pitchFamily="2" charset="77"/>
              </a:rPr>
              <a:t>-read 20 correct words per minute</a:t>
            </a:r>
            <a:endParaRPr lang="en-US" sz="1600" dirty="0">
              <a:solidFill>
                <a:srgbClr val="941651"/>
              </a:solidFill>
              <a:latin typeface="Janda Safe and Sound" panose="02000503000000020004" pitchFamily="2" charset="77"/>
            </a:endParaRPr>
          </a:p>
          <a:p>
            <a:endParaRPr lang="en-US" dirty="0"/>
          </a:p>
        </p:txBody>
      </p:sp>
    </p:spTree>
    <p:extLst>
      <p:ext uri="{BB962C8B-B14F-4D97-AF65-F5344CB8AC3E}">
        <p14:creationId xmlns:p14="http://schemas.microsoft.com/office/powerpoint/2010/main" val="3180975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040F76-E8CA-9172-FF71-FD450B236207}"/>
              </a:ext>
            </a:extLst>
          </p:cNvPr>
          <p:cNvSpPr txBox="1"/>
          <p:nvPr/>
        </p:nvSpPr>
        <p:spPr>
          <a:xfrm>
            <a:off x="3941806" y="420129"/>
            <a:ext cx="4955059" cy="830997"/>
          </a:xfrm>
          <a:prstGeom prst="rect">
            <a:avLst/>
          </a:prstGeom>
          <a:noFill/>
        </p:spPr>
        <p:txBody>
          <a:bodyPr wrap="square" rtlCol="0">
            <a:spAutoFit/>
          </a:bodyPr>
          <a:lstStyle/>
          <a:p>
            <a:r>
              <a:rPr lang="en-US" sz="4800" dirty="0">
                <a:latin typeface="Janda Happy Day" panose="02000505000000020003" pitchFamily="2" charset="77"/>
              </a:rPr>
              <a:t>Contact Me!</a:t>
            </a:r>
          </a:p>
        </p:txBody>
      </p:sp>
      <p:sp>
        <p:nvSpPr>
          <p:cNvPr id="3" name="TextBox 2">
            <a:extLst>
              <a:ext uri="{FF2B5EF4-FFF2-40B4-BE49-F238E27FC236}">
                <a16:creationId xmlns:a16="http://schemas.microsoft.com/office/drawing/2014/main" id="{E844FD15-5D47-B60F-06B5-95E93C31C84E}"/>
              </a:ext>
            </a:extLst>
          </p:cNvPr>
          <p:cNvSpPr txBox="1"/>
          <p:nvPr/>
        </p:nvSpPr>
        <p:spPr>
          <a:xfrm>
            <a:off x="1577545" y="1532238"/>
            <a:ext cx="9407612" cy="2646878"/>
          </a:xfrm>
          <a:prstGeom prst="rect">
            <a:avLst/>
          </a:prstGeom>
          <a:noFill/>
        </p:spPr>
        <p:txBody>
          <a:bodyPr wrap="square" rtlCol="0">
            <a:spAutoFit/>
          </a:bodyPr>
          <a:lstStyle/>
          <a:p>
            <a:pPr algn="ctr"/>
            <a:r>
              <a:rPr lang="en-US" sz="5400" dirty="0">
                <a:latin typeface="Janda Safe and Sound" panose="02000503000000020004" pitchFamily="2" charset="77"/>
                <a:hlinkClick r:id="rId3"/>
              </a:rPr>
              <a:t>jmonts@pearlk12.com</a:t>
            </a:r>
            <a:endParaRPr lang="en-US" sz="5400" dirty="0">
              <a:latin typeface="Janda Safe and Sound" panose="02000503000000020004" pitchFamily="2" charset="77"/>
            </a:endParaRPr>
          </a:p>
          <a:p>
            <a:pPr algn="ctr"/>
            <a:r>
              <a:rPr lang="en-US" sz="5400" dirty="0">
                <a:latin typeface="Janda Safe and Sound" panose="02000503000000020004" pitchFamily="2" charset="77"/>
              </a:rPr>
              <a:t>601-932-7976</a:t>
            </a:r>
          </a:p>
          <a:p>
            <a:pPr algn="ctr"/>
            <a:endParaRPr lang="en-US" dirty="0">
              <a:latin typeface="Janda Safe and Sound" panose="02000503000000020004" pitchFamily="2" charset="77"/>
            </a:endParaRPr>
          </a:p>
          <a:p>
            <a:pPr algn="ctr"/>
            <a:r>
              <a:rPr lang="en-US" sz="4000" u="sng" dirty="0">
                <a:latin typeface="Janda Safe and Sound" panose="02000503000000020004" pitchFamily="2" charset="77"/>
              </a:rPr>
              <a:t>pearlk12.com/Domain/87</a:t>
            </a:r>
          </a:p>
        </p:txBody>
      </p:sp>
    </p:spTree>
    <p:extLst>
      <p:ext uri="{BB962C8B-B14F-4D97-AF65-F5344CB8AC3E}">
        <p14:creationId xmlns:p14="http://schemas.microsoft.com/office/powerpoint/2010/main" val="1594014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64FB948-F415-EC4B-99A0-7B8E70BD56BF}"/>
              </a:ext>
            </a:extLst>
          </p:cNvPr>
          <p:cNvSpPr txBox="1"/>
          <p:nvPr/>
        </p:nvSpPr>
        <p:spPr>
          <a:xfrm>
            <a:off x="787400" y="3758512"/>
            <a:ext cx="4787900" cy="2554545"/>
          </a:xfrm>
          <a:prstGeom prst="rect">
            <a:avLst/>
          </a:prstGeom>
          <a:noFill/>
        </p:spPr>
        <p:txBody>
          <a:bodyPr wrap="square" rtlCol="0">
            <a:spAutoFit/>
          </a:bodyPr>
          <a:lstStyle/>
          <a:p>
            <a:r>
              <a:rPr lang="en-US" sz="2000" b="1" u="sng" dirty="0">
                <a:latin typeface="Janda Safe and Sound" panose="02000503000000020004" pitchFamily="2" charset="77"/>
              </a:rPr>
              <a:t>Monday</a:t>
            </a:r>
            <a:r>
              <a:rPr lang="en-US" sz="2000" dirty="0">
                <a:latin typeface="Janda Safe and Sound" panose="02000503000000020004" pitchFamily="2" charset="77"/>
              </a:rPr>
              <a:t> - Library </a:t>
            </a:r>
          </a:p>
          <a:p>
            <a:r>
              <a:rPr lang="en-US" sz="2000" dirty="0">
                <a:latin typeface="Janda Safe and Sound" panose="02000503000000020004" pitchFamily="2" charset="77"/>
              </a:rPr>
              <a:t>(Bring back book.)</a:t>
            </a:r>
          </a:p>
          <a:p>
            <a:r>
              <a:rPr lang="en-US" sz="2000" b="1" u="sng" dirty="0">
                <a:latin typeface="Janda Safe and Sound" panose="02000503000000020004" pitchFamily="2" charset="77"/>
              </a:rPr>
              <a:t>Tuesday</a:t>
            </a:r>
            <a:r>
              <a:rPr lang="en-US" sz="2000" dirty="0">
                <a:latin typeface="Janda Safe and Sound" panose="02000503000000020004" pitchFamily="2" charset="77"/>
              </a:rPr>
              <a:t> - Music</a:t>
            </a:r>
          </a:p>
          <a:p>
            <a:r>
              <a:rPr lang="en-US" sz="2000" b="1" u="sng" dirty="0">
                <a:latin typeface="Janda Safe and Sound" panose="02000503000000020004" pitchFamily="2" charset="77"/>
              </a:rPr>
              <a:t>Wednesday</a:t>
            </a:r>
            <a:r>
              <a:rPr lang="en-US" sz="2000" dirty="0">
                <a:latin typeface="Janda Safe and Sound" panose="02000503000000020004" pitchFamily="2" charset="77"/>
              </a:rPr>
              <a:t> - P.E. </a:t>
            </a:r>
          </a:p>
          <a:p>
            <a:r>
              <a:rPr lang="en-US" sz="2000" dirty="0">
                <a:latin typeface="Janda Safe and Sound" panose="02000503000000020004" pitchFamily="2" charset="77"/>
              </a:rPr>
              <a:t>(Wear tennis</a:t>
            </a:r>
          </a:p>
          <a:p>
            <a:r>
              <a:rPr lang="en-US" sz="2000" dirty="0">
                <a:latin typeface="Janda Safe and Sound" panose="02000503000000020004" pitchFamily="2" charset="77"/>
              </a:rPr>
              <a:t>shoes.)</a:t>
            </a:r>
          </a:p>
          <a:p>
            <a:r>
              <a:rPr lang="en-US" sz="2000" b="1" u="sng" dirty="0">
                <a:latin typeface="Janda Safe and Sound" panose="02000503000000020004" pitchFamily="2" charset="77"/>
              </a:rPr>
              <a:t>Thursday</a:t>
            </a:r>
            <a:r>
              <a:rPr lang="en-US" sz="2000" dirty="0">
                <a:latin typeface="Janda Safe and Sound" panose="02000503000000020004" pitchFamily="2" charset="77"/>
              </a:rPr>
              <a:t> - Computer</a:t>
            </a:r>
          </a:p>
          <a:p>
            <a:r>
              <a:rPr lang="en-US" sz="2000" b="1" u="sng" dirty="0">
                <a:latin typeface="Janda Safe and Sound" panose="02000503000000020004" pitchFamily="2" charset="77"/>
              </a:rPr>
              <a:t>Friday</a:t>
            </a:r>
            <a:r>
              <a:rPr lang="en-US" sz="2000" dirty="0">
                <a:latin typeface="Janda Safe and Sound" panose="02000503000000020004" pitchFamily="2" charset="77"/>
              </a:rPr>
              <a:t> - Music</a:t>
            </a:r>
            <a:endParaRPr lang="en-US" sz="2000" dirty="0">
              <a:effectLst/>
              <a:latin typeface="Janda Safe and Sound" panose="02000503000000020004" pitchFamily="2" charset="77"/>
            </a:endParaRPr>
          </a:p>
        </p:txBody>
      </p:sp>
      <p:sp>
        <p:nvSpPr>
          <p:cNvPr id="3" name="TextBox 2">
            <a:extLst>
              <a:ext uri="{FF2B5EF4-FFF2-40B4-BE49-F238E27FC236}">
                <a16:creationId xmlns:a16="http://schemas.microsoft.com/office/drawing/2014/main" id="{6BB4839C-0C5B-C24F-A6D9-4D9F65C498E3}"/>
              </a:ext>
            </a:extLst>
          </p:cNvPr>
          <p:cNvSpPr txBox="1"/>
          <p:nvPr/>
        </p:nvSpPr>
        <p:spPr>
          <a:xfrm>
            <a:off x="5791200" y="3592383"/>
            <a:ext cx="2336800" cy="2862322"/>
          </a:xfrm>
          <a:prstGeom prst="rect">
            <a:avLst/>
          </a:prstGeom>
          <a:noFill/>
        </p:spPr>
        <p:txBody>
          <a:bodyPr wrap="square" rtlCol="0">
            <a:spAutoFit/>
          </a:bodyPr>
          <a:lstStyle/>
          <a:p>
            <a:pPr algn="ctr"/>
            <a:r>
              <a:rPr lang="en-US" sz="2000" b="1" dirty="0">
                <a:latin typeface="Janda Safe and Sound" panose="02000503000000020004" pitchFamily="2" charset="77"/>
              </a:rPr>
              <a:t>Mon. 2:00</a:t>
            </a:r>
          </a:p>
          <a:p>
            <a:pPr algn="ctr"/>
            <a:r>
              <a:rPr lang="en-US" sz="2000" b="1" dirty="0">
                <a:latin typeface="Janda Safe and Sound" panose="02000503000000020004" pitchFamily="2" charset="77"/>
              </a:rPr>
              <a:t>Tues. 2:00</a:t>
            </a:r>
          </a:p>
          <a:p>
            <a:pPr algn="ctr"/>
            <a:r>
              <a:rPr lang="en-US" sz="2000" b="1" dirty="0">
                <a:latin typeface="Janda Safe and Sound" panose="02000503000000020004" pitchFamily="2" charset="77"/>
              </a:rPr>
              <a:t>Wed. 1:30</a:t>
            </a:r>
          </a:p>
          <a:p>
            <a:pPr algn="ctr"/>
            <a:r>
              <a:rPr lang="en-US" sz="2000" b="1" dirty="0">
                <a:latin typeface="Janda Safe and Sound" panose="02000503000000020004" pitchFamily="2" charset="77"/>
              </a:rPr>
              <a:t>Thurs. 2:00</a:t>
            </a:r>
          </a:p>
          <a:p>
            <a:pPr algn="ctr"/>
            <a:r>
              <a:rPr lang="en-US" sz="2000" b="1" dirty="0">
                <a:latin typeface="Janda Safe and Sound" panose="02000503000000020004" pitchFamily="2" charset="77"/>
              </a:rPr>
              <a:t>Fri. 2:00</a:t>
            </a:r>
          </a:p>
          <a:p>
            <a:pPr algn="ctr"/>
            <a:endParaRPr lang="en-US" sz="2000" b="1" dirty="0">
              <a:latin typeface="Janda Safe and Sound" panose="02000503000000020004" pitchFamily="2" charset="77"/>
            </a:endParaRPr>
          </a:p>
          <a:p>
            <a:pPr algn="ctr"/>
            <a:r>
              <a:rPr lang="en-US" sz="2000" dirty="0">
                <a:latin typeface="Janda Safe and Sound" panose="02000503000000020004" pitchFamily="2" charset="77"/>
              </a:rPr>
              <a:t>No dismissals </a:t>
            </a:r>
          </a:p>
          <a:p>
            <a:pPr algn="ctr"/>
            <a:r>
              <a:rPr lang="en-US" sz="2000" dirty="0">
                <a:latin typeface="Janda Safe and Sound" panose="02000503000000020004" pitchFamily="2" charset="77"/>
              </a:rPr>
              <a:t>after 1:30 (1:00 on Wed.).</a:t>
            </a:r>
            <a:endParaRPr lang="en-US" sz="2000" dirty="0">
              <a:effectLst/>
              <a:latin typeface="Janda Safe and Sound" panose="02000503000000020004" pitchFamily="2" charset="77"/>
            </a:endParaRPr>
          </a:p>
        </p:txBody>
      </p:sp>
      <p:sp>
        <p:nvSpPr>
          <p:cNvPr id="4" name="TextBox 3">
            <a:extLst>
              <a:ext uri="{FF2B5EF4-FFF2-40B4-BE49-F238E27FC236}">
                <a16:creationId xmlns:a16="http://schemas.microsoft.com/office/drawing/2014/main" id="{AA5B8443-85F7-6E4A-8E5C-0F532B9C8E0E}"/>
              </a:ext>
            </a:extLst>
          </p:cNvPr>
          <p:cNvSpPr txBox="1"/>
          <p:nvPr/>
        </p:nvSpPr>
        <p:spPr>
          <a:xfrm>
            <a:off x="9455836" y="3626020"/>
            <a:ext cx="2336800" cy="1631216"/>
          </a:xfrm>
          <a:prstGeom prst="rect">
            <a:avLst/>
          </a:prstGeom>
          <a:noFill/>
        </p:spPr>
        <p:txBody>
          <a:bodyPr wrap="square" rtlCol="0">
            <a:spAutoFit/>
          </a:bodyPr>
          <a:lstStyle/>
          <a:p>
            <a:r>
              <a:rPr lang="en-US" sz="2000" dirty="0">
                <a:latin typeface="Janda Safe and Sound" panose="02000503000000020004" pitchFamily="2" charset="77"/>
              </a:rPr>
              <a:t>If your child is</a:t>
            </a:r>
          </a:p>
          <a:p>
            <a:r>
              <a:rPr lang="en-US" sz="2000" dirty="0">
                <a:latin typeface="Janda Safe and Sound" panose="02000503000000020004" pitchFamily="2" charset="77"/>
              </a:rPr>
              <a:t>absent for any</a:t>
            </a:r>
          </a:p>
          <a:p>
            <a:r>
              <a:rPr lang="en-US" sz="2000" dirty="0">
                <a:latin typeface="Janda Safe and Sound" panose="02000503000000020004" pitchFamily="2" charset="77"/>
              </a:rPr>
              <a:t>reason please </a:t>
            </a:r>
          </a:p>
          <a:p>
            <a:r>
              <a:rPr lang="en-US" sz="2000" dirty="0">
                <a:latin typeface="Janda Safe and Sound" panose="02000503000000020004" pitchFamily="2" charset="77"/>
              </a:rPr>
              <a:t>send an excuse</a:t>
            </a:r>
          </a:p>
          <a:p>
            <a:r>
              <a:rPr lang="en-US" sz="2000" dirty="0">
                <a:latin typeface="Janda Safe and Sound" panose="02000503000000020004" pitchFamily="2" charset="77"/>
              </a:rPr>
              <a:t>the next day!</a:t>
            </a:r>
            <a:endParaRPr lang="en-US" sz="2000" dirty="0">
              <a:effectLst/>
              <a:latin typeface="Janda Safe and Sound" panose="02000503000000020004" pitchFamily="2" charset="77"/>
            </a:endParaRPr>
          </a:p>
        </p:txBody>
      </p:sp>
      <p:sp>
        <p:nvSpPr>
          <p:cNvPr id="5" name="TextBox 4">
            <a:extLst>
              <a:ext uri="{FF2B5EF4-FFF2-40B4-BE49-F238E27FC236}">
                <a16:creationId xmlns:a16="http://schemas.microsoft.com/office/drawing/2014/main" id="{2D99256E-642E-7846-9F04-C5355D71D68D}"/>
              </a:ext>
            </a:extLst>
          </p:cNvPr>
          <p:cNvSpPr txBox="1"/>
          <p:nvPr/>
        </p:nvSpPr>
        <p:spPr>
          <a:xfrm>
            <a:off x="8116673" y="630033"/>
            <a:ext cx="2678327" cy="1200329"/>
          </a:xfrm>
          <a:prstGeom prst="rect">
            <a:avLst/>
          </a:prstGeom>
          <a:noFill/>
        </p:spPr>
        <p:txBody>
          <a:bodyPr wrap="square" rtlCol="0">
            <a:spAutoFit/>
          </a:bodyPr>
          <a:lstStyle/>
          <a:p>
            <a:pPr algn="ctr"/>
            <a:r>
              <a:rPr lang="en-US" dirty="0">
                <a:latin typeface="Janda Safe and Sound" panose="02000503000000020004" pitchFamily="2" charset="77"/>
              </a:rPr>
              <a:t>It is important to be on time EVERYDAY!</a:t>
            </a:r>
          </a:p>
          <a:p>
            <a:pPr algn="ctr"/>
            <a:endParaRPr lang="en-US" dirty="0">
              <a:effectLst/>
              <a:latin typeface="Janda Safe and Sound" panose="02000503000000020004" pitchFamily="2" charset="77"/>
            </a:endParaRPr>
          </a:p>
          <a:p>
            <a:pPr algn="ctr"/>
            <a:r>
              <a:rPr lang="en-US" dirty="0">
                <a:latin typeface="Janda Safe and Sound" panose="02000503000000020004" pitchFamily="2" charset="77"/>
              </a:rPr>
              <a:t>Class starts at 7:30.</a:t>
            </a:r>
            <a:endParaRPr lang="en-US" dirty="0">
              <a:effectLst/>
              <a:latin typeface="Janda Safe and Sound" panose="02000503000000020004" pitchFamily="2" charset="77"/>
            </a:endParaRPr>
          </a:p>
        </p:txBody>
      </p:sp>
      <p:sp>
        <p:nvSpPr>
          <p:cNvPr id="6" name="TextBox 5">
            <a:extLst>
              <a:ext uri="{FF2B5EF4-FFF2-40B4-BE49-F238E27FC236}">
                <a16:creationId xmlns:a16="http://schemas.microsoft.com/office/drawing/2014/main" id="{1DB2B4EB-E5B4-E241-A810-63FF565D85DA}"/>
              </a:ext>
            </a:extLst>
          </p:cNvPr>
          <p:cNvSpPr txBox="1"/>
          <p:nvPr/>
        </p:nvSpPr>
        <p:spPr>
          <a:xfrm>
            <a:off x="1862438" y="2689815"/>
            <a:ext cx="2336800" cy="1077218"/>
          </a:xfrm>
          <a:prstGeom prst="rect">
            <a:avLst/>
          </a:prstGeom>
          <a:noFill/>
        </p:spPr>
        <p:txBody>
          <a:bodyPr wrap="square" rtlCol="0">
            <a:spAutoFit/>
          </a:bodyPr>
          <a:lstStyle/>
          <a:p>
            <a:r>
              <a:rPr lang="en-US" sz="3200" dirty="0">
                <a:latin typeface="KG Havent Slept in Two Days Sha" panose="02000506000000020003" pitchFamily="2" charset="77"/>
              </a:rPr>
              <a:t>Specials</a:t>
            </a:r>
          </a:p>
          <a:p>
            <a:r>
              <a:rPr lang="en-US" sz="3200" dirty="0">
                <a:latin typeface="KG Havent Slept in Two Days Sha" panose="02000506000000020003" pitchFamily="2" charset="77"/>
              </a:rPr>
              <a:t>Schedule</a:t>
            </a:r>
          </a:p>
        </p:txBody>
      </p:sp>
      <p:sp>
        <p:nvSpPr>
          <p:cNvPr id="8" name="TextBox 7">
            <a:extLst>
              <a:ext uri="{FF2B5EF4-FFF2-40B4-BE49-F238E27FC236}">
                <a16:creationId xmlns:a16="http://schemas.microsoft.com/office/drawing/2014/main" id="{9BB4FA8A-2652-0243-8B70-9C5C7301F09B}"/>
              </a:ext>
            </a:extLst>
          </p:cNvPr>
          <p:cNvSpPr txBox="1"/>
          <p:nvPr/>
        </p:nvSpPr>
        <p:spPr>
          <a:xfrm>
            <a:off x="6096000" y="2684442"/>
            <a:ext cx="2230738" cy="400110"/>
          </a:xfrm>
          <a:prstGeom prst="rect">
            <a:avLst/>
          </a:prstGeom>
          <a:noFill/>
        </p:spPr>
        <p:txBody>
          <a:bodyPr wrap="square" rtlCol="0">
            <a:spAutoFit/>
          </a:bodyPr>
          <a:lstStyle/>
          <a:p>
            <a:r>
              <a:rPr lang="en-US" sz="2000" dirty="0">
                <a:latin typeface="KG Havent Slept in Two Days Sha" panose="02000506000000020003" pitchFamily="2" charset="77"/>
              </a:rPr>
              <a:t>Dismissal Times</a:t>
            </a:r>
          </a:p>
        </p:txBody>
      </p:sp>
      <p:sp>
        <p:nvSpPr>
          <p:cNvPr id="9" name="TextBox 8">
            <a:extLst>
              <a:ext uri="{FF2B5EF4-FFF2-40B4-BE49-F238E27FC236}">
                <a16:creationId xmlns:a16="http://schemas.microsoft.com/office/drawing/2014/main" id="{46C74C3D-3D6B-4048-B71C-0125C0AC391F}"/>
              </a:ext>
            </a:extLst>
          </p:cNvPr>
          <p:cNvSpPr txBox="1"/>
          <p:nvPr/>
        </p:nvSpPr>
        <p:spPr>
          <a:xfrm>
            <a:off x="10005198" y="3028369"/>
            <a:ext cx="1752600" cy="400110"/>
          </a:xfrm>
          <a:prstGeom prst="rect">
            <a:avLst/>
          </a:prstGeom>
          <a:noFill/>
        </p:spPr>
        <p:txBody>
          <a:bodyPr wrap="square" rtlCol="0">
            <a:spAutoFit/>
          </a:bodyPr>
          <a:lstStyle/>
          <a:p>
            <a:r>
              <a:rPr lang="en-US" sz="2000" dirty="0">
                <a:latin typeface="KG Havent Slept in Two Days Sha" panose="02000506000000020003" pitchFamily="2" charset="77"/>
              </a:rPr>
              <a:t>Absences</a:t>
            </a:r>
          </a:p>
        </p:txBody>
      </p:sp>
    </p:spTree>
    <p:extLst>
      <p:ext uri="{BB962C8B-B14F-4D97-AF65-F5344CB8AC3E}">
        <p14:creationId xmlns:p14="http://schemas.microsoft.com/office/powerpoint/2010/main" val="2503316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BA5C573-E907-D10C-2041-28D09FC66D63}"/>
              </a:ext>
            </a:extLst>
          </p:cNvPr>
          <p:cNvSpPr txBox="1"/>
          <p:nvPr/>
        </p:nvSpPr>
        <p:spPr>
          <a:xfrm>
            <a:off x="-61784" y="512445"/>
            <a:ext cx="7438768" cy="2123658"/>
          </a:xfrm>
          <a:prstGeom prst="rect">
            <a:avLst/>
          </a:prstGeom>
          <a:noFill/>
        </p:spPr>
        <p:txBody>
          <a:bodyPr wrap="square" rtlCol="0">
            <a:spAutoFit/>
          </a:bodyPr>
          <a:lstStyle/>
          <a:p>
            <a:pPr algn="ctr"/>
            <a:r>
              <a:rPr lang="en-US" sz="6600" dirty="0">
                <a:latin typeface="KG Beautiful Every Time" panose="02000000000000000000" pitchFamily="2" charset="77"/>
              </a:rPr>
              <a:t>Classroom </a:t>
            </a:r>
          </a:p>
          <a:p>
            <a:pPr algn="ctr"/>
            <a:r>
              <a:rPr lang="en-US" sz="6600" dirty="0">
                <a:latin typeface="KG Beautiful Every Time" panose="02000000000000000000" pitchFamily="2" charset="77"/>
              </a:rPr>
              <a:t>Management</a:t>
            </a:r>
          </a:p>
        </p:txBody>
      </p:sp>
      <p:sp>
        <p:nvSpPr>
          <p:cNvPr id="3" name="TextBox 2">
            <a:extLst>
              <a:ext uri="{FF2B5EF4-FFF2-40B4-BE49-F238E27FC236}">
                <a16:creationId xmlns:a16="http://schemas.microsoft.com/office/drawing/2014/main" id="{A21BDAAB-8A4D-4EBA-70C8-46B63ACAE300}"/>
              </a:ext>
            </a:extLst>
          </p:cNvPr>
          <p:cNvSpPr txBox="1"/>
          <p:nvPr/>
        </p:nvSpPr>
        <p:spPr>
          <a:xfrm>
            <a:off x="506626" y="2879124"/>
            <a:ext cx="4460790" cy="3662541"/>
          </a:xfrm>
          <a:prstGeom prst="rect">
            <a:avLst/>
          </a:prstGeom>
          <a:noFill/>
        </p:spPr>
        <p:txBody>
          <a:bodyPr wrap="square" rtlCol="0">
            <a:spAutoFit/>
          </a:bodyPr>
          <a:lstStyle/>
          <a:p>
            <a:pPr algn="ctr"/>
            <a:r>
              <a:rPr lang="en-US" sz="3600" dirty="0">
                <a:latin typeface="KG Havent Slept in Two Days Sha" panose="02000506000000020003" pitchFamily="2" charset="77"/>
              </a:rPr>
              <a:t>Colors</a:t>
            </a:r>
            <a:endParaRPr lang="en-US" sz="3200" dirty="0">
              <a:latin typeface="KG Havent Slept in Two Days Sha" panose="02000506000000020003" pitchFamily="2" charset="77"/>
            </a:endParaRPr>
          </a:p>
          <a:p>
            <a:pPr algn="ctr"/>
            <a:endParaRPr lang="en-US" dirty="0">
              <a:latin typeface="Janda Safe and Sound" panose="02000503000000020004" pitchFamily="2" charset="77"/>
            </a:endParaRPr>
          </a:p>
          <a:p>
            <a:pPr algn="ctr"/>
            <a:r>
              <a:rPr lang="en-US" sz="2000" b="1" dirty="0">
                <a:latin typeface="Janda Safe and Sound" panose="02000503000000020004" pitchFamily="2" charset="77"/>
              </a:rPr>
              <a:t>Pink-</a:t>
            </a:r>
            <a:r>
              <a:rPr lang="en-US" sz="2000" dirty="0">
                <a:latin typeface="Janda Safe and Sound" panose="02000503000000020004" pitchFamily="2" charset="77"/>
              </a:rPr>
              <a:t> Role Model</a:t>
            </a:r>
          </a:p>
          <a:p>
            <a:pPr algn="ctr"/>
            <a:r>
              <a:rPr lang="en-US" sz="2000" b="1" dirty="0">
                <a:latin typeface="Janda Safe and Sound" panose="02000503000000020004" pitchFamily="2" charset="77"/>
              </a:rPr>
              <a:t>Purple-</a:t>
            </a:r>
            <a:r>
              <a:rPr lang="en-US" sz="2000" dirty="0">
                <a:latin typeface="Janda Safe and Sound" panose="02000503000000020004" pitchFamily="2" charset="77"/>
              </a:rPr>
              <a:t> Great Day!</a:t>
            </a:r>
          </a:p>
          <a:p>
            <a:pPr algn="ctr"/>
            <a:r>
              <a:rPr lang="en-US" sz="2000" b="1" dirty="0">
                <a:latin typeface="Janda Safe and Sound" panose="02000503000000020004" pitchFamily="2" charset="77"/>
              </a:rPr>
              <a:t>Blue-</a:t>
            </a:r>
            <a:r>
              <a:rPr lang="en-US" sz="2000" dirty="0">
                <a:latin typeface="Janda Safe and Sound" panose="02000503000000020004" pitchFamily="2" charset="77"/>
              </a:rPr>
              <a:t> Did My Best!</a:t>
            </a:r>
          </a:p>
          <a:p>
            <a:pPr algn="ctr"/>
            <a:r>
              <a:rPr lang="en-US" sz="2000" b="1" dirty="0">
                <a:latin typeface="Janda Safe and Sound" panose="02000503000000020004" pitchFamily="2" charset="77"/>
              </a:rPr>
              <a:t>Green-</a:t>
            </a:r>
            <a:r>
              <a:rPr lang="en-US" sz="2000" dirty="0">
                <a:latin typeface="Janda Safe and Sound" panose="02000503000000020004" pitchFamily="2" charset="77"/>
              </a:rPr>
              <a:t> Great Day</a:t>
            </a:r>
          </a:p>
          <a:p>
            <a:pPr algn="ctr"/>
            <a:r>
              <a:rPr lang="en-US" sz="2000" b="1" dirty="0">
                <a:latin typeface="Janda Safe and Sound" panose="02000503000000020004" pitchFamily="2" charset="77"/>
              </a:rPr>
              <a:t>Yellow–</a:t>
            </a:r>
            <a:r>
              <a:rPr lang="en-US" sz="2000" dirty="0">
                <a:latin typeface="Janda Safe and Sound" panose="02000503000000020004" pitchFamily="2" charset="77"/>
              </a:rPr>
              <a:t> Warning/Discussion</a:t>
            </a:r>
          </a:p>
          <a:p>
            <a:pPr algn="ctr"/>
            <a:r>
              <a:rPr lang="en-US" sz="2000" b="1" dirty="0">
                <a:latin typeface="Janda Safe and Sound" panose="02000503000000020004" pitchFamily="2" charset="77"/>
              </a:rPr>
              <a:t>Orange-</a:t>
            </a:r>
            <a:r>
              <a:rPr lang="en-US" sz="2000" dirty="0">
                <a:latin typeface="Janda Safe and Sound" panose="02000503000000020004" pitchFamily="2" charset="77"/>
              </a:rPr>
              <a:t> Improve Behavior/Miss specials</a:t>
            </a:r>
          </a:p>
          <a:p>
            <a:pPr algn="ctr"/>
            <a:r>
              <a:rPr lang="en-US" sz="2000" b="1" dirty="0">
                <a:latin typeface="Janda Safe and Sound" panose="02000503000000020004" pitchFamily="2" charset="77"/>
              </a:rPr>
              <a:t>Red-</a:t>
            </a:r>
            <a:r>
              <a:rPr lang="en-US" sz="2000" dirty="0">
                <a:latin typeface="Janda Safe and Sound" panose="02000503000000020004" pitchFamily="2" charset="77"/>
              </a:rPr>
              <a:t> Call home/Office</a:t>
            </a:r>
          </a:p>
          <a:p>
            <a:endParaRPr lang="en-US" dirty="0"/>
          </a:p>
        </p:txBody>
      </p:sp>
      <p:sp>
        <p:nvSpPr>
          <p:cNvPr id="4" name="TextBox 3">
            <a:extLst>
              <a:ext uri="{FF2B5EF4-FFF2-40B4-BE49-F238E27FC236}">
                <a16:creationId xmlns:a16="http://schemas.microsoft.com/office/drawing/2014/main" id="{1D5FA690-F569-BF44-BFD2-809D35B58FF8}"/>
              </a:ext>
            </a:extLst>
          </p:cNvPr>
          <p:cNvSpPr txBox="1"/>
          <p:nvPr/>
        </p:nvSpPr>
        <p:spPr>
          <a:xfrm>
            <a:off x="6096000" y="2652236"/>
            <a:ext cx="2034745" cy="3693319"/>
          </a:xfrm>
          <a:prstGeom prst="rect">
            <a:avLst/>
          </a:prstGeom>
          <a:noFill/>
        </p:spPr>
        <p:txBody>
          <a:bodyPr wrap="square" rtlCol="0">
            <a:spAutoFit/>
          </a:bodyPr>
          <a:lstStyle/>
          <a:p>
            <a:r>
              <a:rPr lang="en-US" sz="2400" dirty="0">
                <a:latin typeface="KG Havent Slept in Two Days Sha" panose="02000506000000020003" pitchFamily="2" charset="77"/>
              </a:rPr>
              <a:t>Procedures</a:t>
            </a:r>
          </a:p>
          <a:p>
            <a:endParaRPr lang="en-US" sz="2400" dirty="0">
              <a:latin typeface="KG Havent Slept in Two Days Sha" panose="02000506000000020003" pitchFamily="2" charset="77"/>
            </a:endParaRPr>
          </a:p>
          <a:p>
            <a:pPr marL="285750" indent="-285750">
              <a:buFont typeface="Arial" panose="020B0604020202020204" pitchFamily="34" charset="0"/>
              <a:buChar char="•"/>
            </a:pPr>
            <a:r>
              <a:rPr lang="en-US" dirty="0">
                <a:latin typeface="Janda Safe and Sound" panose="02000503000000020004" pitchFamily="2" charset="77"/>
              </a:rPr>
              <a:t>Warning</a:t>
            </a:r>
            <a:endParaRPr lang="en-US" sz="2400" dirty="0">
              <a:latin typeface="Janda Safe and Sound" panose="02000503000000020004" pitchFamily="2" charset="77"/>
            </a:endParaRPr>
          </a:p>
          <a:p>
            <a:pPr marL="285750" indent="-285750">
              <a:buFont typeface="Arial" panose="020B0604020202020204" pitchFamily="34" charset="0"/>
              <a:buChar char="•"/>
            </a:pPr>
            <a:r>
              <a:rPr lang="en-US" dirty="0">
                <a:latin typeface="Janda Safe and Sound" panose="02000503000000020004" pitchFamily="2" charset="77"/>
              </a:rPr>
              <a:t>Color change </a:t>
            </a:r>
            <a:endParaRPr lang="en-US" sz="2400" dirty="0">
              <a:latin typeface="Janda Safe and Sound" panose="02000503000000020004" pitchFamily="2" charset="77"/>
            </a:endParaRPr>
          </a:p>
          <a:p>
            <a:pPr marL="285750" indent="-285750">
              <a:buFont typeface="Arial" panose="020B0604020202020204" pitchFamily="34" charset="0"/>
              <a:buChar char="•"/>
            </a:pPr>
            <a:r>
              <a:rPr lang="en-US" dirty="0">
                <a:latin typeface="Janda Safe and Sound" panose="02000503000000020004" pitchFamily="2" charset="77"/>
              </a:rPr>
              <a:t>Time out</a:t>
            </a:r>
            <a:endParaRPr lang="en-US" sz="2400" dirty="0">
              <a:latin typeface="Janda Safe and Sound" panose="02000503000000020004" pitchFamily="2" charset="77"/>
            </a:endParaRPr>
          </a:p>
          <a:p>
            <a:pPr marL="285750" indent="-285750">
              <a:buFont typeface="Arial" panose="020B0604020202020204" pitchFamily="34" charset="0"/>
              <a:buChar char="•"/>
            </a:pPr>
            <a:r>
              <a:rPr lang="en-US" dirty="0">
                <a:latin typeface="Janda Safe and Sound" panose="02000503000000020004" pitchFamily="2" charset="77"/>
              </a:rPr>
              <a:t>Corporal punishment/Suspended for the rest of the day</a:t>
            </a:r>
            <a:endParaRPr lang="en-US" sz="2400" dirty="0">
              <a:latin typeface="Janda Safe and Sound" panose="02000503000000020004" pitchFamily="2" charset="77"/>
            </a:endParaRPr>
          </a:p>
          <a:p>
            <a:endParaRPr lang="en-US" sz="2400" dirty="0">
              <a:latin typeface="Janda Safe and Sound" panose="02000503000000020004" pitchFamily="2" charset="77"/>
            </a:endParaRPr>
          </a:p>
        </p:txBody>
      </p:sp>
      <p:sp>
        <p:nvSpPr>
          <p:cNvPr id="6" name="TextBox 5">
            <a:extLst>
              <a:ext uri="{FF2B5EF4-FFF2-40B4-BE49-F238E27FC236}">
                <a16:creationId xmlns:a16="http://schemas.microsoft.com/office/drawing/2014/main" id="{2BF44B4C-46AA-E8F6-13B0-E5D7F4821461}"/>
              </a:ext>
            </a:extLst>
          </p:cNvPr>
          <p:cNvSpPr txBox="1"/>
          <p:nvPr/>
        </p:nvSpPr>
        <p:spPr>
          <a:xfrm>
            <a:off x="9419969" y="3617787"/>
            <a:ext cx="2772031" cy="2185214"/>
          </a:xfrm>
          <a:prstGeom prst="rect">
            <a:avLst/>
          </a:prstGeom>
          <a:noFill/>
        </p:spPr>
        <p:txBody>
          <a:bodyPr wrap="square">
            <a:spAutoFit/>
          </a:bodyPr>
          <a:lstStyle/>
          <a:p>
            <a:pPr marL="342900" indent="-342900">
              <a:buFont typeface="Arial" panose="020B0604020202020204" pitchFamily="34" charset="0"/>
              <a:buChar char="•"/>
            </a:pPr>
            <a:r>
              <a:rPr lang="en-US" sz="2000" dirty="0">
                <a:solidFill>
                  <a:srgbClr val="000000"/>
                </a:solidFill>
                <a:effectLst/>
                <a:latin typeface="Janda Safe and Sound" panose="02000503000000020004" pitchFamily="2" charset="77"/>
              </a:rPr>
              <a:t>Treasure box</a:t>
            </a:r>
            <a:endParaRPr lang="en-US" sz="1100" dirty="0">
              <a:effectLst/>
              <a:latin typeface="Janda Safe and Sound" panose="02000503000000020004" pitchFamily="2" charset="77"/>
            </a:endParaRPr>
          </a:p>
          <a:p>
            <a:pPr marL="342900" indent="-342900">
              <a:buFont typeface="Arial" panose="020B0604020202020204" pitchFamily="34" charset="0"/>
              <a:buChar char="•"/>
            </a:pPr>
            <a:r>
              <a:rPr lang="en-US" sz="2000" dirty="0">
                <a:solidFill>
                  <a:srgbClr val="000000"/>
                </a:solidFill>
                <a:latin typeface="Janda Safe and Sound" panose="02000503000000020004" pitchFamily="2" charset="77"/>
              </a:rPr>
              <a:t>S</a:t>
            </a:r>
            <a:r>
              <a:rPr lang="en-US" sz="2000" dirty="0">
                <a:solidFill>
                  <a:srgbClr val="000000"/>
                </a:solidFill>
                <a:effectLst/>
                <a:latin typeface="Janda Safe and Sound" panose="02000503000000020004" pitchFamily="2" charset="77"/>
              </a:rPr>
              <a:t>tickers</a:t>
            </a:r>
          </a:p>
          <a:p>
            <a:pPr marL="342900" indent="-342900">
              <a:buFont typeface="Arial" panose="020B0604020202020204" pitchFamily="34" charset="0"/>
              <a:buChar char="•"/>
            </a:pPr>
            <a:r>
              <a:rPr lang="en-US" sz="2000" dirty="0">
                <a:solidFill>
                  <a:srgbClr val="000000"/>
                </a:solidFill>
                <a:latin typeface="Janda Safe and Sound" panose="02000503000000020004" pitchFamily="2" charset="77"/>
              </a:rPr>
              <a:t>C</a:t>
            </a:r>
            <a:r>
              <a:rPr lang="en-US" sz="2000" dirty="0">
                <a:solidFill>
                  <a:srgbClr val="000000"/>
                </a:solidFill>
                <a:effectLst/>
                <a:latin typeface="Janda Safe and Sound" panose="02000503000000020004" pitchFamily="2" charset="77"/>
              </a:rPr>
              <a:t>andy</a:t>
            </a:r>
          </a:p>
          <a:p>
            <a:pPr marL="342900" indent="-342900">
              <a:buFont typeface="Arial" panose="020B0604020202020204" pitchFamily="34" charset="0"/>
              <a:buChar char="•"/>
            </a:pPr>
            <a:r>
              <a:rPr lang="en-US" sz="2000" dirty="0">
                <a:solidFill>
                  <a:srgbClr val="000000"/>
                </a:solidFill>
                <a:effectLst/>
                <a:latin typeface="Janda Safe and Sound" panose="02000503000000020004" pitchFamily="2" charset="77"/>
              </a:rPr>
              <a:t>Party with the principals</a:t>
            </a:r>
          </a:p>
          <a:p>
            <a:br>
              <a:rPr lang="en-US" sz="1800" dirty="0">
                <a:solidFill>
                  <a:srgbClr val="000000"/>
                </a:solidFill>
                <a:effectLst/>
                <a:latin typeface="CENTURY GOTHIC" panose="020B0502020202020204" pitchFamily="34" charset="0"/>
              </a:rPr>
            </a:br>
            <a:endParaRPr lang="en-US" sz="1800" dirty="0">
              <a:solidFill>
                <a:srgbClr val="000000"/>
              </a:solidFill>
              <a:effectLst/>
              <a:latin typeface="CENTURY GOTHIC" panose="020B0502020202020204" pitchFamily="34" charset="0"/>
            </a:endParaRPr>
          </a:p>
        </p:txBody>
      </p:sp>
      <p:sp>
        <p:nvSpPr>
          <p:cNvPr id="7" name="TextBox 6">
            <a:extLst>
              <a:ext uri="{FF2B5EF4-FFF2-40B4-BE49-F238E27FC236}">
                <a16:creationId xmlns:a16="http://schemas.microsoft.com/office/drawing/2014/main" id="{05FEEF05-0A9D-7BB5-564F-55A40FCE3317}"/>
              </a:ext>
            </a:extLst>
          </p:cNvPr>
          <p:cNvSpPr txBox="1"/>
          <p:nvPr/>
        </p:nvSpPr>
        <p:spPr>
          <a:xfrm>
            <a:off x="10021330" y="3055547"/>
            <a:ext cx="1371600" cy="369332"/>
          </a:xfrm>
          <a:prstGeom prst="rect">
            <a:avLst/>
          </a:prstGeom>
          <a:noFill/>
        </p:spPr>
        <p:txBody>
          <a:bodyPr wrap="square" rtlCol="0">
            <a:spAutoFit/>
          </a:bodyPr>
          <a:lstStyle/>
          <a:p>
            <a:r>
              <a:rPr lang="en-US" dirty="0">
                <a:latin typeface="KG Havent Slept in Two Days Sha" panose="02000506000000020003" pitchFamily="2" charset="77"/>
              </a:rPr>
              <a:t>Rewards</a:t>
            </a:r>
          </a:p>
        </p:txBody>
      </p:sp>
      <p:sp>
        <p:nvSpPr>
          <p:cNvPr id="8" name="TextBox 7">
            <a:extLst>
              <a:ext uri="{FF2B5EF4-FFF2-40B4-BE49-F238E27FC236}">
                <a16:creationId xmlns:a16="http://schemas.microsoft.com/office/drawing/2014/main" id="{1757258F-31C8-DECE-57E7-30682596831B}"/>
              </a:ext>
            </a:extLst>
          </p:cNvPr>
          <p:cNvSpPr txBox="1"/>
          <p:nvPr/>
        </p:nvSpPr>
        <p:spPr>
          <a:xfrm>
            <a:off x="8205917" y="679621"/>
            <a:ext cx="2428103" cy="1200329"/>
          </a:xfrm>
          <a:prstGeom prst="rect">
            <a:avLst/>
          </a:prstGeom>
          <a:noFill/>
        </p:spPr>
        <p:txBody>
          <a:bodyPr wrap="square" rtlCol="0">
            <a:spAutoFit/>
          </a:bodyPr>
          <a:lstStyle/>
          <a:p>
            <a:pPr algn="ctr"/>
            <a:r>
              <a:rPr lang="en-US" dirty="0">
                <a:latin typeface="Janda Safe and Sound" panose="02000503000000020004" pitchFamily="2" charset="77"/>
              </a:rPr>
              <a:t>My classroom is expected to be a </a:t>
            </a:r>
            <a:r>
              <a:rPr lang="en-US" b="1" dirty="0">
                <a:latin typeface="Janda Safe and Sound" panose="02000503000000020004" pitchFamily="2" charset="77"/>
              </a:rPr>
              <a:t>SAFE</a:t>
            </a:r>
            <a:r>
              <a:rPr lang="en-US" dirty="0">
                <a:latin typeface="Janda Safe and Sound" panose="02000503000000020004" pitchFamily="2" charset="77"/>
              </a:rPr>
              <a:t> and </a:t>
            </a:r>
            <a:r>
              <a:rPr lang="en-US" b="1" dirty="0">
                <a:latin typeface="Janda Safe and Sound" panose="02000503000000020004" pitchFamily="2" charset="77"/>
              </a:rPr>
              <a:t>LOVING</a:t>
            </a:r>
            <a:r>
              <a:rPr lang="en-US" dirty="0">
                <a:latin typeface="Janda Safe and Sound" panose="02000503000000020004" pitchFamily="2" charset="77"/>
              </a:rPr>
              <a:t> environment!</a:t>
            </a:r>
          </a:p>
        </p:txBody>
      </p:sp>
    </p:spTree>
    <p:extLst>
      <p:ext uri="{BB962C8B-B14F-4D97-AF65-F5344CB8AC3E}">
        <p14:creationId xmlns:p14="http://schemas.microsoft.com/office/powerpoint/2010/main" val="4077082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7FDAEE2-7DE6-B729-296F-A7D907D16EBE}"/>
              </a:ext>
            </a:extLst>
          </p:cNvPr>
          <p:cNvSpPr txBox="1"/>
          <p:nvPr/>
        </p:nvSpPr>
        <p:spPr>
          <a:xfrm>
            <a:off x="4205416" y="444844"/>
            <a:ext cx="3781168" cy="584775"/>
          </a:xfrm>
          <a:prstGeom prst="rect">
            <a:avLst/>
          </a:prstGeom>
          <a:noFill/>
        </p:spPr>
        <p:txBody>
          <a:bodyPr wrap="square" rtlCol="0">
            <a:spAutoFit/>
          </a:bodyPr>
          <a:lstStyle/>
          <a:p>
            <a:pPr algn="ctr"/>
            <a:r>
              <a:rPr lang="en-US" sz="3200" dirty="0">
                <a:latin typeface="Janda Happy Day" panose="02000505000000020003" pitchFamily="2" charset="77"/>
              </a:rPr>
              <a:t>Transportation</a:t>
            </a:r>
          </a:p>
        </p:txBody>
      </p:sp>
      <p:sp>
        <p:nvSpPr>
          <p:cNvPr id="5" name="TextBox 4">
            <a:extLst>
              <a:ext uri="{FF2B5EF4-FFF2-40B4-BE49-F238E27FC236}">
                <a16:creationId xmlns:a16="http://schemas.microsoft.com/office/drawing/2014/main" id="{F3D7FBFC-7303-0280-248C-F2468E367914}"/>
              </a:ext>
            </a:extLst>
          </p:cNvPr>
          <p:cNvSpPr txBox="1"/>
          <p:nvPr/>
        </p:nvSpPr>
        <p:spPr>
          <a:xfrm>
            <a:off x="1927654" y="1495168"/>
            <a:ext cx="8056606" cy="3385542"/>
          </a:xfrm>
          <a:prstGeom prst="rect">
            <a:avLst/>
          </a:prstGeom>
          <a:noFill/>
        </p:spPr>
        <p:txBody>
          <a:bodyPr wrap="square" rtlCol="0">
            <a:spAutoFit/>
          </a:bodyPr>
          <a:lstStyle/>
          <a:p>
            <a:pPr algn="ctr"/>
            <a:r>
              <a:rPr lang="en-US" sz="2800" dirty="0">
                <a:latin typeface="Janda Safe and Sound" panose="02000503000000020004" pitchFamily="2" charset="77"/>
              </a:rPr>
              <a:t>Students must ride the same bus in the morning and afternoon and </a:t>
            </a:r>
            <a:r>
              <a:rPr lang="en-US" sz="2800" b="1" dirty="0">
                <a:latin typeface="Janda Safe and Sound" panose="02000503000000020004" pitchFamily="2" charset="77"/>
              </a:rPr>
              <a:t>use the same mode of transportation everyday!</a:t>
            </a:r>
          </a:p>
          <a:p>
            <a:pPr algn="ctr"/>
            <a:endParaRPr lang="en-US" sz="2800" dirty="0">
              <a:latin typeface="Janda Safe and Sound" panose="02000503000000020004" pitchFamily="2" charset="77"/>
            </a:endParaRPr>
          </a:p>
          <a:p>
            <a:pPr algn="ctr"/>
            <a:r>
              <a:rPr lang="en-US" sz="2800" dirty="0">
                <a:latin typeface="Janda Safe and Sound" panose="02000503000000020004" pitchFamily="2" charset="77"/>
              </a:rPr>
              <a:t>Bus changes must be made in writing first thing in the morning. </a:t>
            </a:r>
          </a:p>
          <a:p>
            <a:endParaRPr lang="en-US" dirty="0"/>
          </a:p>
        </p:txBody>
      </p:sp>
    </p:spTree>
    <p:extLst>
      <p:ext uri="{BB962C8B-B14F-4D97-AF65-F5344CB8AC3E}">
        <p14:creationId xmlns:p14="http://schemas.microsoft.com/office/powerpoint/2010/main" val="4034444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73EAA88-52F2-88BA-FE68-D0396E68E7C6}"/>
              </a:ext>
            </a:extLst>
          </p:cNvPr>
          <p:cNvSpPr txBox="1"/>
          <p:nvPr/>
        </p:nvSpPr>
        <p:spPr>
          <a:xfrm>
            <a:off x="172995" y="716692"/>
            <a:ext cx="6919784" cy="1200329"/>
          </a:xfrm>
          <a:prstGeom prst="rect">
            <a:avLst/>
          </a:prstGeom>
          <a:noFill/>
        </p:spPr>
        <p:txBody>
          <a:bodyPr wrap="square" rtlCol="0">
            <a:spAutoFit/>
          </a:bodyPr>
          <a:lstStyle/>
          <a:p>
            <a:r>
              <a:rPr lang="en-US" sz="7200" dirty="0">
                <a:latin typeface="Janda Happy Day" panose="02000505000000020003" pitchFamily="2" charset="77"/>
              </a:rPr>
              <a:t>Lunch &amp; Fees</a:t>
            </a:r>
          </a:p>
        </p:txBody>
      </p:sp>
      <p:sp>
        <p:nvSpPr>
          <p:cNvPr id="4" name="TextBox 3">
            <a:extLst>
              <a:ext uri="{FF2B5EF4-FFF2-40B4-BE49-F238E27FC236}">
                <a16:creationId xmlns:a16="http://schemas.microsoft.com/office/drawing/2014/main" id="{4B44A2E3-3762-5483-E83D-8CCBD223D805}"/>
              </a:ext>
            </a:extLst>
          </p:cNvPr>
          <p:cNvSpPr txBox="1"/>
          <p:nvPr/>
        </p:nvSpPr>
        <p:spPr>
          <a:xfrm>
            <a:off x="-525161" y="2789877"/>
            <a:ext cx="6246340" cy="584775"/>
          </a:xfrm>
          <a:prstGeom prst="rect">
            <a:avLst/>
          </a:prstGeom>
          <a:noFill/>
        </p:spPr>
        <p:txBody>
          <a:bodyPr wrap="square">
            <a:spAutoFit/>
          </a:bodyPr>
          <a:lstStyle/>
          <a:p>
            <a:pPr algn="ctr"/>
            <a:r>
              <a:rPr lang="en-US" sz="3200" b="1" dirty="0">
                <a:effectLst/>
                <a:latin typeface="KG Havent Slept in Two Days Sha" panose="02000506000000020003" pitchFamily="2" charset="77"/>
              </a:rPr>
              <a:t>Food Prices</a:t>
            </a:r>
            <a:r>
              <a:rPr lang="en-US" sz="3200" b="1" dirty="0">
                <a:solidFill>
                  <a:srgbClr val="404040"/>
                </a:solidFill>
                <a:effectLst/>
                <a:latin typeface="KG Havent Slept in Two Days Sha" panose="02000506000000020003" pitchFamily="2" charset="77"/>
              </a:rPr>
              <a:t> </a:t>
            </a:r>
            <a:endParaRPr lang="en-US" sz="2400" dirty="0">
              <a:effectLst/>
              <a:latin typeface="KG Havent Slept in Two Days Sha" panose="02000506000000020003" pitchFamily="2" charset="77"/>
            </a:endParaRPr>
          </a:p>
        </p:txBody>
      </p:sp>
      <p:sp>
        <p:nvSpPr>
          <p:cNvPr id="5" name="TextBox 4">
            <a:extLst>
              <a:ext uri="{FF2B5EF4-FFF2-40B4-BE49-F238E27FC236}">
                <a16:creationId xmlns:a16="http://schemas.microsoft.com/office/drawing/2014/main" id="{2315F847-7102-056D-4D77-CF68AB5C9F60}"/>
              </a:ext>
            </a:extLst>
          </p:cNvPr>
          <p:cNvSpPr txBox="1"/>
          <p:nvPr/>
        </p:nvSpPr>
        <p:spPr>
          <a:xfrm>
            <a:off x="787744" y="3451191"/>
            <a:ext cx="3620530" cy="3485570"/>
          </a:xfrm>
          <a:prstGeom prst="rect">
            <a:avLst/>
          </a:prstGeom>
          <a:noFill/>
        </p:spPr>
        <p:txBody>
          <a:bodyPr wrap="square" rtlCol="0">
            <a:spAutoFit/>
          </a:bodyPr>
          <a:lstStyle/>
          <a:p>
            <a:pPr algn="ctr">
              <a:lnSpc>
                <a:spcPct val="150000"/>
              </a:lnSpc>
            </a:pPr>
            <a:r>
              <a:rPr lang="en-US" dirty="0">
                <a:solidFill>
                  <a:srgbClr val="404040"/>
                </a:solidFill>
                <a:latin typeface="Janda Safe and Sound" panose="02000503000000020004" pitchFamily="2" charset="77"/>
              </a:rPr>
              <a:t>Breakfast $1.75 </a:t>
            </a:r>
            <a:endParaRPr lang="en-US" dirty="0">
              <a:latin typeface="Janda Safe and Sound" panose="02000503000000020004" pitchFamily="2" charset="77"/>
            </a:endParaRPr>
          </a:p>
          <a:p>
            <a:pPr algn="ctr">
              <a:lnSpc>
                <a:spcPct val="150000"/>
              </a:lnSpc>
            </a:pPr>
            <a:r>
              <a:rPr lang="en-US" dirty="0">
                <a:solidFill>
                  <a:srgbClr val="404040"/>
                </a:solidFill>
                <a:latin typeface="Janda Safe and Sound" panose="02000503000000020004" pitchFamily="2" charset="77"/>
              </a:rPr>
              <a:t>Reduced $0.30</a:t>
            </a:r>
          </a:p>
          <a:p>
            <a:pPr algn="ctr">
              <a:lnSpc>
                <a:spcPct val="150000"/>
              </a:lnSpc>
            </a:pPr>
            <a:r>
              <a:rPr lang="en-US" sz="1100" dirty="0">
                <a:latin typeface="Janda Safe and Sound" panose="02000503000000020004" pitchFamily="2" charset="77"/>
              </a:rPr>
              <a:t>Breakfast cannot be charged</a:t>
            </a:r>
            <a:endParaRPr lang="en-US" sz="1100" dirty="0">
              <a:solidFill>
                <a:srgbClr val="404040"/>
              </a:solidFill>
              <a:latin typeface="Janda Safe and Sound" panose="02000503000000020004" pitchFamily="2" charset="77"/>
            </a:endParaRPr>
          </a:p>
          <a:p>
            <a:pPr algn="ctr">
              <a:lnSpc>
                <a:spcPct val="150000"/>
              </a:lnSpc>
            </a:pPr>
            <a:r>
              <a:rPr lang="en-US" dirty="0">
                <a:solidFill>
                  <a:srgbClr val="404040"/>
                </a:solidFill>
                <a:latin typeface="Janda Safe and Sound" panose="02000503000000020004" pitchFamily="2" charset="77"/>
              </a:rPr>
              <a:t>----------------------</a:t>
            </a:r>
            <a:endParaRPr lang="en-US" dirty="0">
              <a:latin typeface="Janda Safe and Sound" panose="02000503000000020004" pitchFamily="2" charset="77"/>
            </a:endParaRPr>
          </a:p>
          <a:p>
            <a:pPr algn="ctr">
              <a:lnSpc>
                <a:spcPct val="150000"/>
              </a:lnSpc>
            </a:pPr>
            <a:r>
              <a:rPr lang="en-US" dirty="0">
                <a:solidFill>
                  <a:srgbClr val="404040"/>
                </a:solidFill>
                <a:latin typeface="Janda Safe and Sound" panose="02000503000000020004" pitchFamily="2" charset="77"/>
              </a:rPr>
              <a:t>Lunch $3.00</a:t>
            </a:r>
            <a:endParaRPr lang="en-US" dirty="0">
              <a:latin typeface="Janda Safe and Sound" panose="02000503000000020004" pitchFamily="2" charset="77"/>
            </a:endParaRPr>
          </a:p>
          <a:p>
            <a:pPr algn="ctr">
              <a:lnSpc>
                <a:spcPct val="150000"/>
              </a:lnSpc>
            </a:pPr>
            <a:r>
              <a:rPr lang="en-US" dirty="0">
                <a:solidFill>
                  <a:srgbClr val="404040"/>
                </a:solidFill>
                <a:latin typeface="Janda Safe and Sound" panose="02000503000000020004" pitchFamily="2" charset="77"/>
              </a:rPr>
              <a:t>Reduced $0.40</a:t>
            </a:r>
            <a:endParaRPr lang="en-US" dirty="0">
              <a:latin typeface="Janda Safe and Sound" panose="02000503000000020004" pitchFamily="2" charset="77"/>
            </a:endParaRPr>
          </a:p>
          <a:p>
            <a:pPr algn="ctr">
              <a:lnSpc>
                <a:spcPct val="150000"/>
              </a:lnSpc>
            </a:pPr>
            <a:r>
              <a:rPr lang="en-US" dirty="0">
                <a:solidFill>
                  <a:srgbClr val="404040"/>
                </a:solidFill>
                <a:latin typeface="Janda Safe and Sound" panose="02000503000000020004" pitchFamily="2" charset="77"/>
              </a:rPr>
              <a:t>Guest $3.50</a:t>
            </a:r>
          </a:p>
          <a:p>
            <a:pPr algn="ctr">
              <a:lnSpc>
                <a:spcPct val="150000"/>
              </a:lnSpc>
            </a:pPr>
            <a:r>
              <a:rPr lang="en-US" sz="1400" dirty="0">
                <a:solidFill>
                  <a:srgbClr val="404040"/>
                </a:solidFill>
                <a:latin typeface="Janda Safe and Sound" panose="02000503000000020004" pitchFamily="2" charset="77"/>
              </a:rPr>
              <a:t>*Send snack/water bottle daily!*</a:t>
            </a:r>
          </a:p>
          <a:p>
            <a:endParaRPr lang="en-US" dirty="0"/>
          </a:p>
        </p:txBody>
      </p:sp>
      <p:sp>
        <p:nvSpPr>
          <p:cNvPr id="7" name="TextBox 6">
            <a:extLst>
              <a:ext uri="{FF2B5EF4-FFF2-40B4-BE49-F238E27FC236}">
                <a16:creationId xmlns:a16="http://schemas.microsoft.com/office/drawing/2014/main" id="{00E34257-0822-5642-42C2-555EEDF4598F}"/>
              </a:ext>
            </a:extLst>
          </p:cNvPr>
          <p:cNvSpPr txBox="1"/>
          <p:nvPr/>
        </p:nvSpPr>
        <p:spPr>
          <a:xfrm>
            <a:off x="5427705" y="3451191"/>
            <a:ext cx="2922373" cy="3200876"/>
          </a:xfrm>
          <a:prstGeom prst="rect">
            <a:avLst/>
          </a:prstGeom>
          <a:noFill/>
        </p:spPr>
        <p:txBody>
          <a:bodyPr wrap="square" rtlCol="0">
            <a:spAutoFit/>
          </a:bodyPr>
          <a:lstStyle/>
          <a:p>
            <a:pPr algn="ctr"/>
            <a:r>
              <a:rPr lang="en-US" sz="2000" b="1" dirty="0">
                <a:latin typeface="Janda Safe and Sound" panose="02000503000000020004" pitchFamily="2" charset="77"/>
              </a:rPr>
              <a:t>Paper Fee  </a:t>
            </a:r>
          </a:p>
          <a:p>
            <a:pPr algn="ctr"/>
            <a:r>
              <a:rPr lang="en-US" sz="2000" dirty="0">
                <a:latin typeface="Janda Safe and Sound" panose="02000503000000020004" pitchFamily="2" charset="77"/>
              </a:rPr>
              <a:t>$5.00 </a:t>
            </a:r>
          </a:p>
          <a:p>
            <a:pPr algn="ctr"/>
            <a:endParaRPr lang="en-US" sz="1400" dirty="0">
              <a:latin typeface="Janda Safe and Sound" panose="02000503000000020004" pitchFamily="2" charset="77"/>
            </a:endParaRPr>
          </a:p>
          <a:p>
            <a:pPr algn="ctr"/>
            <a:r>
              <a:rPr lang="en-US" sz="2000" b="1" dirty="0">
                <a:latin typeface="Janda Safe and Sound" panose="02000503000000020004" pitchFamily="2" charset="77"/>
              </a:rPr>
              <a:t>Workbook Fee</a:t>
            </a:r>
          </a:p>
          <a:p>
            <a:pPr algn="ctr"/>
            <a:r>
              <a:rPr lang="en-US" sz="2000" dirty="0">
                <a:latin typeface="Janda Safe and Sound" panose="02000503000000020004" pitchFamily="2" charset="77"/>
              </a:rPr>
              <a:t>$15.00</a:t>
            </a:r>
          </a:p>
          <a:p>
            <a:pPr algn="ctr"/>
            <a:endParaRPr lang="en-US" sz="1200" dirty="0">
              <a:latin typeface="Janda Safe and Sound" panose="02000503000000020004" pitchFamily="2" charset="77"/>
            </a:endParaRPr>
          </a:p>
          <a:p>
            <a:pPr algn="ctr"/>
            <a:r>
              <a:rPr lang="en-US" sz="2000" b="1" dirty="0">
                <a:latin typeface="Janda Safe and Sound" panose="02000503000000020004" pitchFamily="2" charset="77"/>
              </a:rPr>
              <a:t>Field Trips </a:t>
            </a:r>
          </a:p>
          <a:p>
            <a:pPr algn="ctr"/>
            <a:r>
              <a:rPr lang="en-US" dirty="0">
                <a:latin typeface="Janda Safe and Sound" panose="02000503000000020004" pitchFamily="2" charset="77"/>
              </a:rPr>
              <a:t>We will ask for money as the field trip approaches.</a:t>
            </a:r>
          </a:p>
          <a:p>
            <a:endParaRPr lang="en-US" dirty="0"/>
          </a:p>
        </p:txBody>
      </p:sp>
      <p:sp>
        <p:nvSpPr>
          <p:cNvPr id="8" name="TextBox 7">
            <a:extLst>
              <a:ext uri="{FF2B5EF4-FFF2-40B4-BE49-F238E27FC236}">
                <a16:creationId xmlns:a16="http://schemas.microsoft.com/office/drawing/2014/main" id="{83D47236-0955-2EDA-18DA-9A6DA7C925A4}"/>
              </a:ext>
            </a:extLst>
          </p:cNvPr>
          <p:cNvSpPr txBox="1"/>
          <p:nvPr/>
        </p:nvSpPr>
        <p:spPr>
          <a:xfrm>
            <a:off x="3765722" y="2561277"/>
            <a:ext cx="6246340" cy="584775"/>
          </a:xfrm>
          <a:prstGeom prst="rect">
            <a:avLst/>
          </a:prstGeom>
          <a:noFill/>
        </p:spPr>
        <p:txBody>
          <a:bodyPr wrap="square">
            <a:spAutoFit/>
          </a:bodyPr>
          <a:lstStyle/>
          <a:p>
            <a:pPr algn="ctr"/>
            <a:r>
              <a:rPr lang="en-US" sz="3200" b="1" dirty="0">
                <a:effectLst/>
                <a:latin typeface="KG Havent Slept in Two Days Sha" panose="02000506000000020003" pitchFamily="2" charset="77"/>
              </a:rPr>
              <a:t>Fees</a:t>
            </a:r>
            <a:endParaRPr lang="en-US" sz="2400" dirty="0">
              <a:effectLst/>
              <a:latin typeface="KG Havent Slept in Two Days Sha" panose="02000506000000020003" pitchFamily="2" charset="77"/>
            </a:endParaRPr>
          </a:p>
        </p:txBody>
      </p:sp>
      <p:sp>
        <p:nvSpPr>
          <p:cNvPr id="9" name="TextBox 8">
            <a:extLst>
              <a:ext uri="{FF2B5EF4-FFF2-40B4-BE49-F238E27FC236}">
                <a16:creationId xmlns:a16="http://schemas.microsoft.com/office/drawing/2014/main" id="{6B85898E-03A6-AB54-D51C-906CC0862D9D}"/>
              </a:ext>
            </a:extLst>
          </p:cNvPr>
          <p:cNvSpPr txBox="1"/>
          <p:nvPr/>
        </p:nvSpPr>
        <p:spPr>
          <a:xfrm>
            <a:off x="9076036" y="3479684"/>
            <a:ext cx="2619632" cy="2092881"/>
          </a:xfrm>
          <a:prstGeom prst="rect">
            <a:avLst/>
          </a:prstGeom>
          <a:noFill/>
        </p:spPr>
        <p:txBody>
          <a:bodyPr wrap="square" rtlCol="0">
            <a:spAutoFit/>
          </a:bodyPr>
          <a:lstStyle/>
          <a:p>
            <a:pPr algn="ctr"/>
            <a:r>
              <a:rPr lang="en-US" sz="1600" dirty="0">
                <a:latin typeface="Janda Safe and Sound" panose="02000503000000020004" pitchFamily="2" charset="77"/>
              </a:rPr>
              <a:t>If you are writing a check. Write two separate checks.</a:t>
            </a:r>
          </a:p>
          <a:p>
            <a:pPr algn="ctr"/>
            <a:endParaRPr lang="en-US" sz="1600" dirty="0">
              <a:latin typeface="Janda Safe and Sound" panose="02000503000000020004" pitchFamily="2" charset="77"/>
            </a:endParaRPr>
          </a:p>
          <a:p>
            <a:pPr algn="ctr"/>
            <a:r>
              <a:rPr lang="en-US" sz="1600" dirty="0">
                <a:latin typeface="Janda Safe and Sound" panose="02000503000000020004" pitchFamily="2" charset="77"/>
              </a:rPr>
              <a:t>The money goes into two separate accounts!</a:t>
            </a:r>
          </a:p>
          <a:p>
            <a:endParaRPr lang="en-US" dirty="0"/>
          </a:p>
        </p:txBody>
      </p:sp>
      <p:sp>
        <p:nvSpPr>
          <p:cNvPr id="10" name="TextBox 9">
            <a:extLst>
              <a:ext uri="{FF2B5EF4-FFF2-40B4-BE49-F238E27FC236}">
                <a16:creationId xmlns:a16="http://schemas.microsoft.com/office/drawing/2014/main" id="{F632C90C-3ED0-E278-2CA3-2B15161C3ED1}"/>
              </a:ext>
            </a:extLst>
          </p:cNvPr>
          <p:cNvSpPr txBox="1"/>
          <p:nvPr/>
        </p:nvSpPr>
        <p:spPr>
          <a:xfrm>
            <a:off x="7920682" y="593968"/>
            <a:ext cx="2730843" cy="1200329"/>
          </a:xfrm>
          <a:prstGeom prst="rect">
            <a:avLst/>
          </a:prstGeom>
          <a:noFill/>
        </p:spPr>
        <p:txBody>
          <a:bodyPr wrap="square" rtlCol="0">
            <a:spAutoFit/>
          </a:bodyPr>
          <a:lstStyle/>
          <a:p>
            <a:pPr algn="ctr"/>
            <a:r>
              <a:rPr lang="en-US" sz="2400" dirty="0">
                <a:latin typeface="Janda Safe and Sound" panose="02000503000000020004" pitchFamily="2" charset="77"/>
              </a:rPr>
              <a:t>PTSO Shirts are available for $12!</a:t>
            </a:r>
          </a:p>
        </p:txBody>
      </p:sp>
    </p:spTree>
    <p:extLst>
      <p:ext uri="{BB962C8B-B14F-4D97-AF65-F5344CB8AC3E}">
        <p14:creationId xmlns:p14="http://schemas.microsoft.com/office/powerpoint/2010/main" val="28429713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5BBEF6-5C5C-CD3B-D0B5-1C31092A2380}"/>
              </a:ext>
            </a:extLst>
          </p:cNvPr>
          <p:cNvSpPr txBox="1"/>
          <p:nvPr/>
        </p:nvSpPr>
        <p:spPr>
          <a:xfrm>
            <a:off x="3859427" y="160639"/>
            <a:ext cx="4300151" cy="1446550"/>
          </a:xfrm>
          <a:prstGeom prst="rect">
            <a:avLst/>
          </a:prstGeom>
          <a:noFill/>
        </p:spPr>
        <p:txBody>
          <a:bodyPr wrap="square" rtlCol="0">
            <a:spAutoFit/>
          </a:bodyPr>
          <a:lstStyle/>
          <a:p>
            <a:pPr algn="ctr"/>
            <a:r>
              <a:rPr lang="en-US" sz="4400" dirty="0">
                <a:latin typeface="Janda Happy Day" panose="02000505000000020003" pitchFamily="2" charset="77"/>
              </a:rPr>
              <a:t>A Note From the Nurse</a:t>
            </a:r>
          </a:p>
        </p:txBody>
      </p:sp>
      <p:sp>
        <p:nvSpPr>
          <p:cNvPr id="3" name="TextBox 2">
            <a:extLst>
              <a:ext uri="{FF2B5EF4-FFF2-40B4-BE49-F238E27FC236}">
                <a16:creationId xmlns:a16="http://schemas.microsoft.com/office/drawing/2014/main" id="{9B5E52A3-7732-DB07-ECF4-CAA5B8553349}"/>
              </a:ext>
            </a:extLst>
          </p:cNvPr>
          <p:cNvSpPr txBox="1"/>
          <p:nvPr/>
        </p:nvSpPr>
        <p:spPr>
          <a:xfrm>
            <a:off x="1057532" y="1508335"/>
            <a:ext cx="10274643" cy="2554545"/>
          </a:xfrm>
          <a:prstGeom prst="rect">
            <a:avLst/>
          </a:prstGeom>
          <a:noFill/>
        </p:spPr>
        <p:txBody>
          <a:bodyPr wrap="square" rtlCol="0">
            <a:spAutoFit/>
          </a:bodyPr>
          <a:lstStyle/>
          <a:p>
            <a:pPr algn="ctr"/>
            <a:r>
              <a:rPr lang="en-US" sz="2000" dirty="0">
                <a:latin typeface="Janda Safe and Sound" panose="02000503000000020004" pitchFamily="2" charset="77"/>
              </a:rPr>
              <a:t>Please send an extra set of clothes, underwear, and socks if you have not done so already!</a:t>
            </a:r>
          </a:p>
          <a:p>
            <a:pPr algn="ctr"/>
            <a:endParaRPr lang="en-US" sz="2000" dirty="0">
              <a:latin typeface="Janda Safe and Sound" panose="02000503000000020004" pitchFamily="2" charset="77"/>
            </a:endParaRPr>
          </a:p>
          <a:p>
            <a:pPr algn="ctr"/>
            <a:r>
              <a:rPr lang="en-US" sz="2000" dirty="0">
                <a:latin typeface="Janda Safe and Sound" panose="02000503000000020004" pitchFamily="2" charset="77"/>
              </a:rPr>
              <a:t>Also if your child has asthma, seizures, or any life threatening allergy, please let me and the nurse know!</a:t>
            </a:r>
            <a:br>
              <a:rPr lang="en-US" sz="2000" dirty="0">
                <a:latin typeface="Janda Safe and Sound" panose="02000503000000020004" pitchFamily="2" charset="77"/>
              </a:rPr>
            </a:br>
            <a:endParaRPr lang="en-US" sz="2000" dirty="0">
              <a:latin typeface="Janda Safe and Sound" panose="02000503000000020004" pitchFamily="2" charset="77"/>
            </a:endParaRPr>
          </a:p>
          <a:p>
            <a:pPr algn="ctr"/>
            <a:r>
              <a:rPr lang="en-US" sz="2000" dirty="0">
                <a:latin typeface="Janda Safe and Sound" panose="02000503000000020004" pitchFamily="2" charset="77"/>
              </a:rPr>
              <a:t>If your child takes medication, it needs to go directly to the nurse. </a:t>
            </a:r>
          </a:p>
          <a:p>
            <a:pPr algn="ctr"/>
            <a:r>
              <a:rPr lang="en-US" sz="2000" b="1" dirty="0">
                <a:latin typeface="Janda Safe and Sound" panose="02000503000000020004" pitchFamily="2" charset="77"/>
              </a:rPr>
              <a:t>PLEASE</a:t>
            </a:r>
            <a:r>
              <a:rPr lang="en-US" sz="2000" dirty="0">
                <a:latin typeface="Janda Safe and Sound" panose="02000503000000020004" pitchFamily="2" charset="77"/>
              </a:rPr>
              <a:t> do not send medications in backpacks!</a:t>
            </a:r>
            <a:endParaRPr lang="en-US" sz="1600" dirty="0"/>
          </a:p>
        </p:txBody>
      </p:sp>
    </p:spTree>
    <p:extLst>
      <p:ext uri="{BB962C8B-B14F-4D97-AF65-F5344CB8AC3E}">
        <p14:creationId xmlns:p14="http://schemas.microsoft.com/office/powerpoint/2010/main" val="218268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8165FF-6636-CDB9-3C13-FFBC177EA604}"/>
              </a:ext>
            </a:extLst>
          </p:cNvPr>
          <p:cNvSpPr txBox="1"/>
          <p:nvPr/>
        </p:nvSpPr>
        <p:spPr>
          <a:xfrm>
            <a:off x="-345990" y="914400"/>
            <a:ext cx="8340812" cy="1015663"/>
          </a:xfrm>
          <a:prstGeom prst="rect">
            <a:avLst/>
          </a:prstGeom>
          <a:noFill/>
        </p:spPr>
        <p:txBody>
          <a:bodyPr wrap="square" rtlCol="0">
            <a:spAutoFit/>
          </a:bodyPr>
          <a:lstStyle/>
          <a:p>
            <a:pPr algn="ctr"/>
            <a:r>
              <a:rPr lang="en-US" sz="6000" dirty="0">
                <a:latin typeface="Janda Happy Day" panose="02000505000000020003" pitchFamily="2" charset="77"/>
              </a:rPr>
              <a:t>Parties &amp; Events</a:t>
            </a:r>
          </a:p>
        </p:txBody>
      </p:sp>
      <p:sp>
        <p:nvSpPr>
          <p:cNvPr id="3" name="TextBox 2">
            <a:extLst>
              <a:ext uri="{FF2B5EF4-FFF2-40B4-BE49-F238E27FC236}">
                <a16:creationId xmlns:a16="http://schemas.microsoft.com/office/drawing/2014/main" id="{441CABE4-0D6A-42BF-60DD-B932D9EF3374}"/>
              </a:ext>
            </a:extLst>
          </p:cNvPr>
          <p:cNvSpPr txBox="1"/>
          <p:nvPr/>
        </p:nvSpPr>
        <p:spPr>
          <a:xfrm>
            <a:off x="864974" y="3808604"/>
            <a:ext cx="3818238" cy="3231654"/>
          </a:xfrm>
          <a:prstGeom prst="rect">
            <a:avLst/>
          </a:prstGeom>
          <a:noFill/>
        </p:spPr>
        <p:txBody>
          <a:bodyPr wrap="square" rtlCol="0">
            <a:spAutoFit/>
          </a:bodyPr>
          <a:lstStyle/>
          <a:p>
            <a:pPr algn="ctr"/>
            <a:r>
              <a:rPr lang="en-US" sz="2000" b="1" dirty="0">
                <a:latin typeface="Janda Safe and Sound" panose="02000503000000020004" pitchFamily="2" charset="77"/>
              </a:rPr>
              <a:t>Thanksgiving</a:t>
            </a:r>
          </a:p>
          <a:p>
            <a:pPr algn="ctr"/>
            <a:r>
              <a:rPr lang="en-US" sz="2000" dirty="0">
                <a:latin typeface="Janda Safe and Sound" panose="02000503000000020004" pitchFamily="2" charset="77"/>
              </a:rPr>
              <a:t>Come FEAST with us!</a:t>
            </a:r>
          </a:p>
          <a:p>
            <a:pPr algn="ctr"/>
            <a:endParaRPr lang="en-US" sz="1200" dirty="0">
              <a:latin typeface="Janda Safe and Sound" panose="02000503000000020004" pitchFamily="2" charset="77"/>
            </a:endParaRPr>
          </a:p>
          <a:p>
            <a:pPr algn="ctr"/>
            <a:r>
              <a:rPr lang="en-US" sz="2000" b="1" dirty="0">
                <a:latin typeface="Janda Safe and Sound" panose="02000503000000020004" pitchFamily="2" charset="77"/>
              </a:rPr>
              <a:t>Christmas</a:t>
            </a:r>
          </a:p>
          <a:p>
            <a:pPr algn="ctr"/>
            <a:r>
              <a:rPr lang="en-US" sz="2000" dirty="0">
                <a:latin typeface="Janda Safe and Sound" panose="02000503000000020004" pitchFamily="2" charset="77"/>
              </a:rPr>
              <a:t>Join us for our Christmas party!</a:t>
            </a:r>
          </a:p>
          <a:p>
            <a:pPr algn="ctr"/>
            <a:endParaRPr lang="en-US" sz="1200" dirty="0">
              <a:latin typeface="Janda Safe and Sound" panose="02000503000000020004" pitchFamily="2" charset="77"/>
            </a:endParaRPr>
          </a:p>
          <a:p>
            <a:pPr algn="ctr"/>
            <a:r>
              <a:rPr lang="en-US" sz="2000" b="1" dirty="0">
                <a:latin typeface="Janda Safe and Sound" panose="02000503000000020004" pitchFamily="2" charset="77"/>
              </a:rPr>
              <a:t>Valentines</a:t>
            </a:r>
          </a:p>
          <a:p>
            <a:pPr algn="ctr"/>
            <a:r>
              <a:rPr lang="en-US" sz="2000" dirty="0">
                <a:latin typeface="Janda Safe and Sound" panose="02000503000000020004" pitchFamily="2" charset="77"/>
              </a:rPr>
              <a:t>For students only.</a:t>
            </a:r>
          </a:p>
          <a:p>
            <a:endParaRPr lang="en-US" dirty="0"/>
          </a:p>
          <a:p>
            <a:endParaRPr lang="en-US" dirty="0"/>
          </a:p>
        </p:txBody>
      </p:sp>
      <p:sp>
        <p:nvSpPr>
          <p:cNvPr id="4" name="TextBox 3">
            <a:extLst>
              <a:ext uri="{FF2B5EF4-FFF2-40B4-BE49-F238E27FC236}">
                <a16:creationId xmlns:a16="http://schemas.microsoft.com/office/drawing/2014/main" id="{639A7CC4-E007-0378-3E05-E3C85EEAF840}"/>
              </a:ext>
            </a:extLst>
          </p:cNvPr>
          <p:cNvSpPr txBox="1"/>
          <p:nvPr/>
        </p:nvSpPr>
        <p:spPr>
          <a:xfrm>
            <a:off x="1767016" y="2970025"/>
            <a:ext cx="2520778" cy="707886"/>
          </a:xfrm>
          <a:prstGeom prst="rect">
            <a:avLst/>
          </a:prstGeom>
          <a:noFill/>
        </p:spPr>
        <p:txBody>
          <a:bodyPr wrap="square" rtlCol="0">
            <a:spAutoFit/>
          </a:bodyPr>
          <a:lstStyle/>
          <a:p>
            <a:r>
              <a:rPr lang="en-US" sz="4000" dirty="0">
                <a:latin typeface="KG Havent Slept in Two Days Sha" panose="02000506000000020003" pitchFamily="2" charset="77"/>
              </a:rPr>
              <a:t>Holidays</a:t>
            </a:r>
          </a:p>
        </p:txBody>
      </p:sp>
      <p:sp>
        <p:nvSpPr>
          <p:cNvPr id="5" name="TextBox 4">
            <a:extLst>
              <a:ext uri="{FF2B5EF4-FFF2-40B4-BE49-F238E27FC236}">
                <a16:creationId xmlns:a16="http://schemas.microsoft.com/office/drawing/2014/main" id="{6143729D-7275-0376-54CF-6718034192F0}"/>
              </a:ext>
            </a:extLst>
          </p:cNvPr>
          <p:cNvSpPr txBox="1"/>
          <p:nvPr/>
        </p:nvSpPr>
        <p:spPr>
          <a:xfrm>
            <a:off x="6096000" y="2619632"/>
            <a:ext cx="1997676" cy="584775"/>
          </a:xfrm>
          <a:prstGeom prst="rect">
            <a:avLst/>
          </a:prstGeom>
          <a:noFill/>
        </p:spPr>
        <p:txBody>
          <a:bodyPr wrap="square" rtlCol="0">
            <a:spAutoFit/>
          </a:bodyPr>
          <a:lstStyle/>
          <a:p>
            <a:r>
              <a:rPr lang="en-US" sz="3200" dirty="0">
                <a:latin typeface="KG Havent Slept in Two Days Sha" panose="02000506000000020003" pitchFamily="2" charset="77"/>
              </a:rPr>
              <a:t>Birthdays</a:t>
            </a:r>
          </a:p>
        </p:txBody>
      </p:sp>
      <p:sp>
        <p:nvSpPr>
          <p:cNvPr id="6" name="TextBox 5">
            <a:extLst>
              <a:ext uri="{FF2B5EF4-FFF2-40B4-BE49-F238E27FC236}">
                <a16:creationId xmlns:a16="http://schemas.microsoft.com/office/drawing/2014/main" id="{46359F72-A60C-B8DB-E119-A8FE40F23E66}"/>
              </a:ext>
            </a:extLst>
          </p:cNvPr>
          <p:cNvSpPr txBox="1"/>
          <p:nvPr/>
        </p:nvSpPr>
        <p:spPr>
          <a:xfrm>
            <a:off x="5556422" y="3808604"/>
            <a:ext cx="2879124" cy="1938992"/>
          </a:xfrm>
          <a:prstGeom prst="rect">
            <a:avLst/>
          </a:prstGeom>
          <a:noFill/>
        </p:spPr>
        <p:txBody>
          <a:bodyPr wrap="square" rtlCol="0">
            <a:spAutoFit/>
          </a:bodyPr>
          <a:lstStyle/>
          <a:p>
            <a:pPr algn="ctr"/>
            <a:r>
              <a:rPr lang="en-US" sz="2400" dirty="0">
                <a:latin typeface="Janda Safe and Sound" panose="02000503000000020004" pitchFamily="2" charset="77"/>
              </a:rPr>
              <a:t>You may bring cupcakes (store-bought), treats, and goody bags.</a:t>
            </a:r>
          </a:p>
        </p:txBody>
      </p:sp>
      <p:sp>
        <p:nvSpPr>
          <p:cNvPr id="7" name="TextBox 6">
            <a:extLst>
              <a:ext uri="{FF2B5EF4-FFF2-40B4-BE49-F238E27FC236}">
                <a16:creationId xmlns:a16="http://schemas.microsoft.com/office/drawing/2014/main" id="{37CC02A5-F718-C9A5-BE70-AE9D6C0C4C61}"/>
              </a:ext>
            </a:extLst>
          </p:cNvPr>
          <p:cNvSpPr txBox="1"/>
          <p:nvPr/>
        </p:nvSpPr>
        <p:spPr>
          <a:xfrm>
            <a:off x="9564130" y="3540211"/>
            <a:ext cx="1861750" cy="1938992"/>
          </a:xfrm>
          <a:prstGeom prst="rect">
            <a:avLst/>
          </a:prstGeom>
          <a:noFill/>
        </p:spPr>
        <p:txBody>
          <a:bodyPr wrap="square" rtlCol="0">
            <a:spAutoFit/>
          </a:bodyPr>
          <a:lstStyle/>
          <a:p>
            <a:pPr algn="ctr"/>
            <a:r>
              <a:rPr lang="en-US" sz="2000" dirty="0">
                <a:latin typeface="Janda Safe and Sound" panose="02000503000000020004" pitchFamily="2" charset="77"/>
              </a:rPr>
              <a:t>We are allowing guests to join us for lunch on Fridays!</a:t>
            </a:r>
          </a:p>
        </p:txBody>
      </p:sp>
      <p:sp>
        <p:nvSpPr>
          <p:cNvPr id="8" name="TextBox 7">
            <a:extLst>
              <a:ext uri="{FF2B5EF4-FFF2-40B4-BE49-F238E27FC236}">
                <a16:creationId xmlns:a16="http://schemas.microsoft.com/office/drawing/2014/main" id="{017F9E94-ED10-8E16-1A83-F3D0029D1B39}"/>
              </a:ext>
            </a:extLst>
          </p:cNvPr>
          <p:cNvSpPr txBox="1"/>
          <p:nvPr/>
        </p:nvSpPr>
        <p:spPr>
          <a:xfrm>
            <a:off x="7976287" y="815546"/>
            <a:ext cx="3175686" cy="769441"/>
          </a:xfrm>
          <a:prstGeom prst="rect">
            <a:avLst/>
          </a:prstGeom>
          <a:noFill/>
        </p:spPr>
        <p:txBody>
          <a:bodyPr wrap="square" rtlCol="0">
            <a:spAutoFit/>
          </a:bodyPr>
          <a:lstStyle/>
          <a:p>
            <a:r>
              <a:rPr lang="en-US" sz="4400" dirty="0">
                <a:latin typeface="KG Havent Slept in Two Days Sha" panose="02000506000000020003" pitchFamily="2" charset="77"/>
              </a:rPr>
              <a:t>Celebrate!!!</a:t>
            </a:r>
          </a:p>
        </p:txBody>
      </p:sp>
    </p:spTree>
    <p:extLst>
      <p:ext uri="{BB962C8B-B14F-4D97-AF65-F5344CB8AC3E}">
        <p14:creationId xmlns:p14="http://schemas.microsoft.com/office/powerpoint/2010/main" val="2031355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8165FF-6636-CDB9-3C13-FFBC177EA604}"/>
              </a:ext>
            </a:extLst>
          </p:cNvPr>
          <p:cNvSpPr txBox="1"/>
          <p:nvPr/>
        </p:nvSpPr>
        <p:spPr>
          <a:xfrm>
            <a:off x="-345990" y="914400"/>
            <a:ext cx="8340812" cy="1015663"/>
          </a:xfrm>
          <a:prstGeom prst="rect">
            <a:avLst/>
          </a:prstGeom>
          <a:noFill/>
        </p:spPr>
        <p:txBody>
          <a:bodyPr wrap="square" rtlCol="0">
            <a:spAutoFit/>
          </a:bodyPr>
          <a:lstStyle/>
          <a:p>
            <a:pPr algn="ctr"/>
            <a:r>
              <a:rPr lang="en-US" sz="6000" dirty="0">
                <a:latin typeface="Janda Happy Day" panose="02000505000000020003" pitchFamily="2" charset="77"/>
              </a:rPr>
              <a:t>Parties &amp; Events</a:t>
            </a:r>
          </a:p>
        </p:txBody>
      </p:sp>
      <p:sp>
        <p:nvSpPr>
          <p:cNvPr id="3" name="TextBox 2">
            <a:extLst>
              <a:ext uri="{FF2B5EF4-FFF2-40B4-BE49-F238E27FC236}">
                <a16:creationId xmlns:a16="http://schemas.microsoft.com/office/drawing/2014/main" id="{441CABE4-0D6A-42BF-60DD-B932D9EF3374}"/>
              </a:ext>
            </a:extLst>
          </p:cNvPr>
          <p:cNvSpPr txBox="1"/>
          <p:nvPr/>
        </p:nvSpPr>
        <p:spPr>
          <a:xfrm>
            <a:off x="864974" y="3808604"/>
            <a:ext cx="3818238" cy="3231654"/>
          </a:xfrm>
          <a:prstGeom prst="rect">
            <a:avLst/>
          </a:prstGeom>
          <a:noFill/>
        </p:spPr>
        <p:txBody>
          <a:bodyPr wrap="square" rtlCol="0">
            <a:spAutoFit/>
          </a:bodyPr>
          <a:lstStyle/>
          <a:p>
            <a:pPr algn="ctr"/>
            <a:r>
              <a:rPr lang="en-US" sz="2000" b="1" dirty="0">
                <a:latin typeface="Janda Safe and Sound" panose="02000503000000020004" pitchFamily="2" charset="77"/>
              </a:rPr>
              <a:t>Thanksgiving</a:t>
            </a:r>
          </a:p>
          <a:p>
            <a:pPr algn="ctr"/>
            <a:r>
              <a:rPr lang="en-US" sz="2000" dirty="0">
                <a:latin typeface="Janda Safe and Sound" panose="02000503000000020004" pitchFamily="2" charset="77"/>
              </a:rPr>
              <a:t>Come FEAST with us!</a:t>
            </a:r>
          </a:p>
          <a:p>
            <a:pPr algn="ctr"/>
            <a:endParaRPr lang="en-US" sz="1200" dirty="0">
              <a:latin typeface="Janda Safe and Sound" panose="02000503000000020004" pitchFamily="2" charset="77"/>
            </a:endParaRPr>
          </a:p>
          <a:p>
            <a:pPr algn="ctr"/>
            <a:r>
              <a:rPr lang="en-US" sz="2000" b="1" dirty="0">
                <a:latin typeface="Janda Safe and Sound" panose="02000503000000020004" pitchFamily="2" charset="77"/>
              </a:rPr>
              <a:t>Christmas</a:t>
            </a:r>
          </a:p>
          <a:p>
            <a:pPr algn="ctr"/>
            <a:r>
              <a:rPr lang="en-US" sz="2000" dirty="0">
                <a:latin typeface="Janda Safe and Sound" panose="02000503000000020004" pitchFamily="2" charset="77"/>
              </a:rPr>
              <a:t>Join us for our Christmas party!</a:t>
            </a:r>
          </a:p>
          <a:p>
            <a:pPr algn="ctr"/>
            <a:endParaRPr lang="en-US" sz="1200" dirty="0">
              <a:latin typeface="Janda Safe and Sound" panose="02000503000000020004" pitchFamily="2" charset="77"/>
            </a:endParaRPr>
          </a:p>
          <a:p>
            <a:pPr algn="ctr"/>
            <a:r>
              <a:rPr lang="en-US" sz="2000" b="1" dirty="0">
                <a:latin typeface="Janda Safe and Sound" panose="02000503000000020004" pitchFamily="2" charset="77"/>
              </a:rPr>
              <a:t>Valentines</a:t>
            </a:r>
          </a:p>
          <a:p>
            <a:pPr algn="ctr"/>
            <a:r>
              <a:rPr lang="en-US" sz="2000" dirty="0">
                <a:latin typeface="Janda Safe and Sound" panose="02000503000000020004" pitchFamily="2" charset="77"/>
              </a:rPr>
              <a:t>For students only.</a:t>
            </a:r>
          </a:p>
          <a:p>
            <a:endParaRPr lang="en-US" dirty="0"/>
          </a:p>
          <a:p>
            <a:endParaRPr lang="en-US" dirty="0"/>
          </a:p>
        </p:txBody>
      </p:sp>
      <p:sp>
        <p:nvSpPr>
          <p:cNvPr id="4" name="TextBox 3">
            <a:extLst>
              <a:ext uri="{FF2B5EF4-FFF2-40B4-BE49-F238E27FC236}">
                <a16:creationId xmlns:a16="http://schemas.microsoft.com/office/drawing/2014/main" id="{639A7CC4-E007-0378-3E05-E3C85EEAF840}"/>
              </a:ext>
            </a:extLst>
          </p:cNvPr>
          <p:cNvSpPr txBox="1"/>
          <p:nvPr/>
        </p:nvSpPr>
        <p:spPr>
          <a:xfrm>
            <a:off x="1767016" y="2970025"/>
            <a:ext cx="2520778" cy="707886"/>
          </a:xfrm>
          <a:prstGeom prst="rect">
            <a:avLst/>
          </a:prstGeom>
          <a:noFill/>
        </p:spPr>
        <p:txBody>
          <a:bodyPr wrap="square" rtlCol="0">
            <a:spAutoFit/>
          </a:bodyPr>
          <a:lstStyle/>
          <a:p>
            <a:r>
              <a:rPr lang="en-US" sz="4000" dirty="0">
                <a:latin typeface="KG Havent Slept in Two Days Sha" panose="02000506000000020003" pitchFamily="2" charset="77"/>
              </a:rPr>
              <a:t>Holidays</a:t>
            </a:r>
          </a:p>
        </p:txBody>
      </p:sp>
      <p:sp>
        <p:nvSpPr>
          <p:cNvPr id="5" name="TextBox 4">
            <a:extLst>
              <a:ext uri="{FF2B5EF4-FFF2-40B4-BE49-F238E27FC236}">
                <a16:creationId xmlns:a16="http://schemas.microsoft.com/office/drawing/2014/main" id="{6143729D-7275-0376-54CF-6718034192F0}"/>
              </a:ext>
            </a:extLst>
          </p:cNvPr>
          <p:cNvSpPr txBox="1"/>
          <p:nvPr/>
        </p:nvSpPr>
        <p:spPr>
          <a:xfrm>
            <a:off x="6096000" y="2619632"/>
            <a:ext cx="1997676" cy="584775"/>
          </a:xfrm>
          <a:prstGeom prst="rect">
            <a:avLst/>
          </a:prstGeom>
          <a:noFill/>
        </p:spPr>
        <p:txBody>
          <a:bodyPr wrap="square" rtlCol="0">
            <a:spAutoFit/>
          </a:bodyPr>
          <a:lstStyle/>
          <a:p>
            <a:r>
              <a:rPr lang="en-US" sz="3200" dirty="0">
                <a:latin typeface="KG Havent Slept in Two Days Sha" panose="02000506000000020003" pitchFamily="2" charset="77"/>
              </a:rPr>
              <a:t>Birthdays</a:t>
            </a:r>
          </a:p>
        </p:txBody>
      </p:sp>
      <p:sp>
        <p:nvSpPr>
          <p:cNvPr id="6" name="TextBox 5">
            <a:extLst>
              <a:ext uri="{FF2B5EF4-FFF2-40B4-BE49-F238E27FC236}">
                <a16:creationId xmlns:a16="http://schemas.microsoft.com/office/drawing/2014/main" id="{46359F72-A60C-B8DB-E119-A8FE40F23E66}"/>
              </a:ext>
            </a:extLst>
          </p:cNvPr>
          <p:cNvSpPr txBox="1"/>
          <p:nvPr/>
        </p:nvSpPr>
        <p:spPr>
          <a:xfrm>
            <a:off x="5556422" y="3808604"/>
            <a:ext cx="2879124" cy="1938992"/>
          </a:xfrm>
          <a:prstGeom prst="rect">
            <a:avLst/>
          </a:prstGeom>
          <a:noFill/>
        </p:spPr>
        <p:txBody>
          <a:bodyPr wrap="square" rtlCol="0">
            <a:spAutoFit/>
          </a:bodyPr>
          <a:lstStyle/>
          <a:p>
            <a:pPr algn="ctr"/>
            <a:r>
              <a:rPr lang="en-US" sz="2400" dirty="0">
                <a:latin typeface="Janda Safe and Sound" panose="02000503000000020004" pitchFamily="2" charset="77"/>
              </a:rPr>
              <a:t>You may bring cupcakes (store-bought), treats, and goody bags.</a:t>
            </a:r>
          </a:p>
        </p:txBody>
      </p:sp>
      <p:sp>
        <p:nvSpPr>
          <p:cNvPr id="7" name="TextBox 6">
            <a:extLst>
              <a:ext uri="{FF2B5EF4-FFF2-40B4-BE49-F238E27FC236}">
                <a16:creationId xmlns:a16="http://schemas.microsoft.com/office/drawing/2014/main" id="{37CC02A5-F718-C9A5-BE70-AE9D6C0C4C61}"/>
              </a:ext>
            </a:extLst>
          </p:cNvPr>
          <p:cNvSpPr txBox="1"/>
          <p:nvPr/>
        </p:nvSpPr>
        <p:spPr>
          <a:xfrm>
            <a:off x="9564130" y="3540211"/>
            <a:ext cx="1861750" cy="1938992"/>
          </a:xfrm>
          <a:prstGeom prst="rect">
            <a:avLst/>
          </a:prstGeom>
          <a:noFill/>
        </p:spPr>
        <p:txBody>
          <a:bodyPr wrap="square" rtlCol="0">
            <a:spAutoFit/>
          </a:bodyPr>
          <a:lstStyle/>
          <a:p>
            <a:pPr algn="ctr"/>
            <a:r>
              <a:rPr lang="en-US" sz="2000" dirty="0">
                <a:latin typeface="Janda Safe and Sound" panose="02000503000000020004" pitchFamily="2" charset="77"/>
              </a:rPr>
              <a:t>We are allowing guests to join us for lunch on Fridays!</a:t>
            </a:r>
          </a:p>
        </p:txBody>
      </p:sp>
      <p:sp>
        <p:nvSpPr>
          <p:cNvPr id="8" name="TextBox 7">
            <a:extLst>
              <a:ext uri="{FF2B5EF4-FFF2-40B4-BE49-F238E27FC236}">
                <a16:creationId xmlns:a16="http://schemas.microsoft.com/office/drawing/2014/main" id="{017F9E94-ED10-8E16-1A83-F3D0029D1B39}"/>
              </a:ext>
            </a:extLst>
          </p:cNvPr>
          <p:cNvSpPr txBox="1"/>
          <p:nvPr/>
        </p:nvSpPr>
        <p:spPr>
          <a:xfrm>
            <a:off x="7976287" y="815546"/>
            <a:ext cx="3175686" cy="769441"/>
          </a:xfrm>
          <a:prstGeom prst="rect">
            <a:avLst/>
          </a:prstGeom>
          <a:noFill/>
        </p:spPr>
        <p:txBody>
          <a:bodyPr wrap="square" rtlCol="0">
            <a:spAutoFit/>
          </a:bodyPr>
          <a:lstStyle/>
          <a:p>
            <a:r>
              <a:rPr lang="en-US" sz="4400" dirty="0">
                <a:latin typeface="KG Havent Slept in Two Days Sha" panose="02000506000000020003" pitchFamily="2" charset="77"/>
              </a:rPr>
              <a:t>Celebrate!!!</a:t>
            </a:r>
          </a:p>
        </p:txBody>
      </p:sp>
    </p:spTree>
    <p:extLst>
      <p:ext uri="{BB962C8B-B14F-4D97-AF65-F5344CB8AC3E}">
        <p14:creationId xmlns:p14="http://schemas.microsoft.com/office/powerpoint/2010/main" val="2876358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747AD70-B9BD-C214-AE67-B340F1CDB3DD}"/>
              </a:ext>
            </a:extLst>
          </p:cNvPr>
          <p:cNvSpPr txBox="1"/>
          <p:nvPr/>
        </p:nvSpPr>
        <p:spPr>
          <a:xfrm>
            <a:off x="753763" y="716692"/>
            <a:ext cx="6796216" cy="1446550"/>
          </a:xfrm>
          <a:prstGeom prst="rect">
            <a:avLst/>
          </a:prstGeom>
          <a:noFill/>
        </p:spPr>
        <p:txBody>
          <a:bodyPr wrap="square" rtlCol="0">
            <a:spAutoFit/>
          </a:bodyPr>
          <a:lstStyle/>
          <a:p>
            <a:r>
              <a:rPr lang="en-US" sz="8800" dirty="0">
                <a:latin typeface="Janda Happy Day" panose="02000505000000020003" pitchFamily="2" charset="77"/>
              </a:rPr>
              <a:t>Binders</a:t>
            </a:r>
          </a:p>
        </p:txBody>
      </p:sp>
      <p:sp>
        <p:nvSpPr>
          <p:cNvPr id="4" name="TextBox 3">
            <a:extLst>
              <a:ext uri="{FF2B5EF4-FFF2-40B4-BE49-F238E27FC236}">
                <a16:creationId xmlns:a16="http://schemas.microsoft.com/office/drawing/2014/main" id="{17824491-514A-9925-B899-366C75B79422}"/>
              </a:ext>
            </a:extLst>
          </p:cNvPr>
          <p:cNvSpPr txBox="1"/>
          <p:nvPr/>
        </p:nvSpPr>
        <p:spPr>
          <a:xfrm>
            <a:off x="5656305" y="3562525"/>
            <a:ext cx="2696862" cy="2800767"/>
          </a:xfrm>
          <a:prstGeom prst="rect">
            <a:avLst/>
          </a:prstGeom>
          <a:noFill/>
        </p:spPr>
        <p:txBody>
          <a:bodyPr wrap="square">
            <a:spAutoFit/>
          </a:bodyPr>
          <a:lstStyle/>
          <a:p>
            <a:pPr algn="ctr"/>
            <a:r>
              <a:rPr lang="en-US" sz="1600" dirty="0">
                <a:effectLst/>
                <a:latin typeface="Janda Safe and Sound" panose="02000503000000020004" pitchFamily="2" charset="77"/>
              </a:rPr>
              <a:t>The newsletters are your Kindergarten Survival Guides! Read them each week and refer to them for homework, wordlist words, news, reminders, math skills and the story! Newsletters will come home every Friday. </a:t>
            </a:r>
          </a:p>
        </p:txBody>
      </p:sp>
      <p:sp>
        <p:nvSpPr>
          <p:cNvPr id="5" name="TextBox 4">
            <a:extLst>
              <a:ext uri="{FF2B5EF4-FFF2-40B4-BE49-F238E27FC236}">
                <a16:creationId xmlns:a16="http://schemas.microsoft.com/office/drawing/2014/main" id="{D86103A6-942D-900B-64ED-C3B83132CA10}"/>
              </a:ext>
            </a:extLst>
          </p:cNvPr>
          <p:cNvSpPr txBox="1"/>
          <p:nvPr/>
        </p:nvSpPr>
        <p:spPr>
          <a:xfrm>
            <a:off x="5861734" y="2633879"/>
            <a:ext cx="2842055" cy="584775"/>
          </a:xfrm>
          <a:prstGeom prst="rect">
            <a:avLst/>
          </a:prstGeom>
          <a:noFill/>
        </p:spPr>
        <p:txBody>
          <a:bodyPr wrap="square" rtlCol="0">
            <a:spAutoFit/>
          </a:bodyPr>
          <a:lstStyle/>
          <a:p>
            <a:r>
              <a:rPr lang="en-US" sz="3200" dirty="0">
                <a:latin typeface="KG Havent Slept in Two Days Sha" panose="02000506000000020003" pitchFamily="2" charset="77"/>
              </a:rPr>
              <a:t>Newsletters</a:t>
            </a:r>
          </a:p>
        </p:txBody>
      </p:sp>
      <p:sp>
        <p:nvSpPr>
          <p:cNvPr id="6" name="TextBox 5">
            <a:extLst>
              <a:ext uri="{FF2B5EF4-FFF2-40B4-BE49-F238E27FC236}">
                <a16:creationId xmlns:a16="http://schemas.microsoft.com/office/drawing/2014/main" id="{3E35FF9F-7D07-C49B-A8F5-D9B1BC3069D8}"/>
              </a:ext>
            </a:extLst>
          </p:cNvPr>
          <p:cNvSpPr txBox="1"/>
          <p:nvPr/>
        </p:nvSpPr>
        <p:spPr>
          <a:xfrm>
            <a:off x="7970108" y="840260"/>
            <a:ext cx="2953265" cy="954107"/>
          </a:xfrm>
          <a:prstGeom prst="rect">
            <a:avLst/>
          </a:prstGeom>
          <a:noFill/>
        </p:spPr>
        <p:txBody>
          <a:bodyPr wrap="square" rtlCol="0">
            <a:spAutoFit/>
          </a:bodyPr>
          <a:lstStyle/>
          <a:p>
            <a:pPr algn="ctr"/>
            <a:r>
              <a:rPr lang="en-US" sz="2800" dirty="0">
                <a:latin typeface="Janda Safe and Sound" panose="02000503000000020004" pitchFamily="2" charset="77"/>
              </a:rPr>
              <a:t>Check EACH night!</a:t>
            </a:r>
          </a:p>
        </p:txBody>
      </p:sp>
      <p:sp>
        <p:nvSpPr>
          <p:cNvPr id="7" name="TextBox 6">
            <a:extLst>
              <a:ext uri="{FF2B5EF4-FFF2-40B4-BE49-F238E27FC236}">
                <a16:creationId xmlns:a16="http://schemas.microsoft.com/office/drawing/2014/main" id="{0A35A34F-B2E6-C4D8-808F-033F7598F90C}"/>
              </a:ext>
            </a:extLst>
          </p:cNvPr>
          <p:cNvSpPr txBox="1"/>
          <p:nvPr/>
        </p:nvSpPr>
        <p:spPr>
          <a:xfrm>
            <a:off x="1606378" y="2895488"/>
            <a:ext cx="2903839" cy="646331"/>
          </a:xfrm>
          <a:prstGeom prst="rect">
            <a:avLst/>
          </a:prstGeom>
          <a:noFill/>
        </p:spPr>
        <p:txBody>
          <a:bodyPr wrap="square" rtlCol="0">
            <a:spAutoFit/>
          </a:bodyPr>
          <a:lstStyle/>
          <a:p>
            <a:r>
              <a:rPr lang="en-US" sz="3600" dirty="0">
                <a:latin typeface="KG Havent Slept in Two Days Sha" panose="02000506000000020003" pitchFamily="2" charset="77"/>
              </a:rPr>
              <a:t>Homework</a:t>
            </a:r>
          </a:p>
        </p:txBody>
      </p:sp>
      <p:sp>
        <p:nvSpPr>
          <p:cNvPr id="8" name="TextBox 7">
            <a:extLst>
              <a:ext uri="{FF2B5EF4-FFF2-40B4-BE49-F238E27FC236}">
                <a16:creationId xmlns:a16="http://schemas.microsoft.com/office/drawing/2014/main" id="{0F0A7037-A804-BFCE-B229-7CD9E2280B6F}"/>
              </a:ext>
            </a:extLst>
          </p:cNvPr>
          <p:cNvSpPr txBox="1"/>
          <p:nvPr/>
        </p:nvSpPr>
        <p:spPr>
          <a:xfrm>
            <a:off x="642551" y="3718679"/>
            <a:ext cx="4250723" cy="2985433"/>
          </a:xfrm>
          <a:prstGeom prst="rect">
            <a:avLst/>
          </a:prstGeom>
          <a:noFill/>
        </p:spPr>
        <p:txBody>
          <a:bodyPr wrap="square" rtlCol="0">
            <a:spAutoFit/>
          </a:bodyPr>
          <a:lstStyle/>
          <a:p>
            <a:pPr algn="ctr"/>
            <a:r>
              <a:rPr lang="en-US" sz="1600" b="1" dirty="0">
                <a:latin typeface="Janda Safe and Sound" panose="02000503000000020004" pitchFamily="2" charset="77"/>
              </a:rPr>
              <a:t>ELA: </a:t>
            </a:r>
            <a:r>
              <a:rPr lang="en-US" sz="1600" dirty="0">
                <a:latin typeface="Janda Safe and Sound" panose="02000503000000020004" pitchFamily="2" charset="77"/>
              </a:rPr>
              <a:t>The week's letter and/or sound, skills, sight words, is on the newsletter. Please read with your student each night. Review any skills addressed in school work, homework, and on the newsletters. </a:t>
            </a:r>
          </a:p>
          <a:p>
            <a:pPr algn="ctr"/>
            <a:endParaRPr lang="en-US" sz="1000" dirty="0">
              <a:latin typeface="Janda Safe and Sound" panose="02000503000000020004" pitchFamily="2" charset="77"/>
            </a:endParaRPr>
          </a:p>
          <a:p>
            <a:pPr algn="ctr"/>
            <a:r>
              <a:rPr lang="en-US" sz="1600" b="1" dirty="0">
                <a:latin typeface="Janda Safe and Sound" panose="02000503000000020004" pitchFamily="2" charset="77"/>
              </a:rPr>
              <a:t>Math: </a:t>
            </a:r>
            <a:r>
              <a:rPr lang="en-US" sz="1600" dirty="0" err="1">
                <a:latin typeface="Janda Safe and Sound" panose="02000503000000020004" pitchFamily="2" charset="77"/>
              </a:rPr>
              <a:t>iReady</a:t>
            </a:r>
            <a:r>
              <a:rPr lang="en-US" sz="1600" dirty="0">
                <a:latin typeface="Janda Safe and Sound" panose="02000503000000020004" pitchFamily="2" charset="77"/>
              </a:rPr>
              <a:t> sheet, school work brought home, and skills on the newsletter.</a:t>
            </a:r>
          </a:p>
          <a:p>
            <a:pPr algn="ctr"/>
            <a:r>
              <a:rPr lang="en-US" sz="1600" b="1" dirty="0">
                <a:latin typeface="Janda Safe and Sound" panose="02000503000000020004" pitchFamily="2" charset="77"/>
              </a:rPr>
              <a:t>READ, READ, READ!!!</a:t>
            </a:r>
          </a:p>
          <a:p>
            <a:endParaRPr lang="en-US" b="1" dirty="0"/>
          </a:p>
        </p:txBody>
      </p:sp>
      <p:sp>
        <p:nvSpPr>
          <p:cNvPr id="9" name="TextBox 8">
            <a:extLst>
              <a:ext uri="{FF2B5EF4-FFF2-40B4-BE49-F238E27FC236}">
                <a16:creationId xmlns:a16="http://schemas.microsoft.com/office/drawing/2014/main" id="{8C103732-8BC6-DFB8-D1F4-F2A2CA335ABE}"/>
              </a:ext>
            </a:extLst>
          </p:cNvPr>
          <p:cNvSpPr txBox="1"/>
          <p:nvPr/>
        </p:nvSpPr>
        <p:spPr>
          <a:xfrm>
            <a:off x="9302579" y="3429000"/>
            <a:ext cx="2370437" cy="2108269"/>
          </a:xfrm>
          <a:prstGeom prst="rect">
            <a:avLst/>
          </a:prstGeom>
          <a:noFill/>
        </p:spPr>
        <p:txBody>
          <a:bodyPr wrap="square" rtlCol="0">
            <a:spAutoFit/>
          </a:bodyPr>
          <a:lstStyle/>
          <a:p>
            <a:pPr algn="ctr"/>
            <a:r>
              <a:rPr lang="en-US" dirty="0">
                <a:latin typeface="Janda Safe and Sound" panose="02000503000000020004" pitchFamily="2" charset="77"/>
              </a:rPr>
              <a:t>Homework is very important!</a:t>
            </a:r>
          </a:p>
          <a:p>
            <a:pPr algn="ctr"/>
            <a:endParaRPr lang="en-US" sz="1000" dirty="0">
              <a:latin typeface="Janda Safe and Sound" panose="02000503000000020004" pitchFamily="2" charset="77"/>
            </a:endParaRPr>
          </a:p>
          <a:p>
            <a:pPr marL="285750" indent="-285750" algn="ctr">
              <a:buFontTx/>
              <a:buChar char="-"/>
            </a:pPr>
            <a:r>
              <a:rPr lang="en-US" sz="1400" dirty="0">
                <a:latin typeface="Janda Safe and Sound" panose="02000503000000020004" pitchFamily="2" charset="77"/>
              </a:rPr>
              <a:t>reinforces skills learned during class</a:t>
            </a:r>
          </a:p>
          <a:p>
            <a:pPr marL="285750" indent="-285750" algn="ctr">
              <a:buFontTx/>
              <a:buChar char="-"/>
            </a:pPr>
            <a:endParaRPr lang="en-US" sz="200" dirty="0">
              <a:latin typeface="Janda Safe and Sound" panose="02000503000000020004" pitchFamily="2" charset="77"/>
            </a:endParaRPr>
          </a:p>
          <a:p>
            <a:pPr algn="ctr"/>
            <a:r>
              <a:rPr lang="en-US" sz="1600" dirty="0">
                <a:latin typeface="Janda Safe and Sound" panose="02000503000000020004" pitchFamily="2" charset="77"/>
              </a:rPr>
              <a:t>-</a:t>
            </a:r>
            <a:r>
              <a:rPr lang="en-US" sz="1600" baseline="-25000" dirty="0">
                <a:latin typeface="Janda Safe and Sound" panose="02000503000000020004" pitchFamily="2" charset="77"/>
              </a:rPr>
              <a:t> </a:t>
            </a:r>
            <a:r>
              <a:rPr lang="en-US" sz="2000" baseline="-25000" dirty="0">
                <a:latin typeface="Janda Safe and Sound" panose="02000503000000020004" pitchFamily="2" charset="77"/>
              </a:rPr>
              <a:t>helps improve memory of material</a:t>
            </a:r>
            <a:endParaRPr lang="en-US" sz="1600" dirty="0">
              <a:latin typeface="Janda Safe and Sound" panose="02000503000000020004" pitchFamily="2" charset="77"/>
            </a:endParaRPr>
          </a:p>
        </p:txBody>
      </p:sp>
    </p:spTree>
    <p:extLst>
      <p:ext uri="{BB962C8B-B14F-4D97-AF65-F5344CB8AC3E}">
        <p14:creationId xmlns:p14="http://schemas.microsoft.com/office/powerpoint/2010/main" val="27341463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1114</TotalTime>
  <Words>686</Words>
  <Application>Microsoft Macintosh PowerPoint</Application>
  <PresentationFormat>Widescreen</PresentationFormat>
  <Paragraphs>147</Paragraphs>
  <Slides>11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Calibri</vt:lpstr>
      <vt:lpstr>Calibri Light</vt:lpstr>
      <vt:lpstr>CENTURY GOTHIC</vt:lpstr>
      <vt:lpstr>Janda Happy Day</vt:lpstr>
      <vt:lpstr>Janda Safe and Sound</vt:lpstr>
      <vt:lpstr>KG Beautiful Every Time</vt:lpstr>
      <vt:lpstr>KG Havent Slept in Two Days Sha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Villasenor, Delilah N</dc:creator>
  <cp:lastModifiedBy>Monts, Jessi</cp:lastModifiedBy>
  <cp:revision>8</cp:revision>
  <dcterms:created xsi:type="dcterms:W3CDTF">2020-07-22T17:20:25Z</dcterms:created>
  <dcterms:modified xsi:type="dcterms:W3CDTF">2022-08-16T11:53:50Z</dcterms:modified>
</cp:coreProperties>
</file>